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Comfortaa"/>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Comfortaa-bold.fntdata"/><Relationship Id="rId10" Type="http://schemas.openxmlformats.org/officeDocument/2006/relationships/slide" Target="slides/slide5.xml"/><Relationship Id="rId32" Type="http://schemas.openxmlformats.org/officeDocument/2006/relationships/font" Target="fonts/Comfortaa-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d69751228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d69751228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d60fd2fe5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d60fd2fe5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d69751228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d69751228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60fd2fe5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60fd2fe5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d69751228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d69751228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c96bd1d69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c96bd1d69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d13767ff2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d13767ff2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7ad2397e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7ad2397e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7ad2397ea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ad2397ea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d5262de3f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d5262de3f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d13767ff2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d13767ff2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d5262de3f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d5262de3f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d697512287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d697512287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d5262de3f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d5262de3f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d13767ff2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d13767ff2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d13767ff27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d13767ff27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d60fd43e8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d60fd43e8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d69751228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d69751228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4101db17fde5169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4101db17fde5169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c1f5a239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c1f5a239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c398b5931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c398b593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c398b5931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c398b5931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398b5931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398b5931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c398b5931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c398b5931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c96bd1d69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c96bd1d69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idx="1" type="subTitle"/>
          </p:nvPr>
        </p:nvSpPr>
        <p:spPr>
          <a:xfrm>
            <a:off x="514300" y="2270050"/>
            <a:ext cx="8190900" cy="1304400"/>
          </a:xfrm>
          <a:prstGeom prst="rect">
            <a:avLst/>
          </a:prstGeom>
          <a:noFill/>
        </p:spPr>
        <p:txBody>
          <a:bodyPr anchorCtr="0" anchor="t" bIns="91425" lIns="91425" spcFirstLastPara="1" rIns="91425" wrap="square" tIns="91425">
            <a:noAutofit/>
          </a:bodyPr>
          <a:lstStyle/>
          <a:p>
            <a:pPr indent="0" lvl="0" marL="3200400" rtl="0" algn="l">
              <a:lnSpc>
                <a:spcPct val="80000"/>
              </a:lnSpc>
              <a:spcBef>
                <a:spcPts val="0"/>
              </a:spcBef>
              <a:spcAft>
                <a:spcPts val="0"/>
              </a:spcAft>
              <a:buSzPts val="358"/>
              <a:buNone/>
            </a:pPr>
            <a:r>
              <a:rPr lang="en" sz="1810">
                <a:solidFill>
                  <a:srgbClr val="000000"/>
                </a:solidFill>
                <a:latin typeface="Comfortaa"/>
                <a:ea typeface="Comfortaa"/>
                <a:cs typeface="Comfortaa"/>
                <a:sym typeface="Comfortaa"/>
              </a:rPr>
              <a:t>Presented by</a:t>
            </a:r>
            <a:endParaRPr sz="2010">
              <a:solidFill>
                <a:srgbClr val="000000"/>
              </a:solidFill>
              <a:latin typeface="Georgia"/>
              <a:ea typeface="Georgia"/>
              <a:cs typeface="Georgia"/>
              <a:sym typeface="Georgia"/>
            </a:endParaRPr>
          </a:p>
          <a:p>
            <a:pPr indent="0" lvl="0" marL="2743200" rtl="0" algn="l">
              <a:lnSpc>
                <a:spcPct val="80000"/>
              </a:lnSpc>
              <a:spcBef>
                <a:spcPts val="0"/>
              </a:spcBef>
              <a:spcAft>
                <a:spcPts val="0"/>
              </a:spcAft>
              <a:buSzPts val="358"/>
              <a:buNone/>
            </a:pPr>
            <a:r>
              <a:rPr lang="en" sz="1710">
                <a:solidFill>
                  <a:srgbClr val="0B5394"/>
                </a:solidFill>
                <a:latin typeface="Georgia"/>
                <a:ea typeface="Georgia"/>
                <a:cs typeface="Georgia"/>
                <a:sym typeface="Georgia"/>
              </a:rPr>
              <a:t>   </a:t>
            </a:r>
            <a:r>
              <a:rPr lang="en" sz="1810">
                <a:solidFill>
                  <a:srgbClr val="1C4587"/>
                </a:solidFill>
                <a:latin typeface="Georgia"/>
                <a:ea typeface="Georgia"/>
                <a:cs typeface="Georgia"/>
                <a:sym typeface="Georgia"/>
              </a:rPr>
              <a:t>Vaqash Khan (17140)</a:t>
            </a:r>
            <a:endParaRPr sz="1810">
              <a:solidFill>
                <a:srgbClr val="1C4587"/>
              </a:solidFill>
              <a:latin typeface="Georgia"/>
              <a:ea typeface="Georgia"/>
              <a:cs typeface="Georgia"/>
              <a:sym typeface="Georgia"/>
            </a:endParaRPr>
          </a:p>
          <a:p>
            <a:pPr indent="0" lvl="0" marL="0" rtl="0" algn="l">
              <a:lnSpc>
                <a:spcPct val="80000"/>
              </a:lnSpc>
              <a:spcBef>
                <a:spcPts val="0"/>
              </a:spcBef>
              <a:spcAft>
                <a:spcPts val="0"/>
              </a:spcAft>
              <a:buSzPts val="358"/>
              <a:buNone/>
            </a:pPr>
            <a:r>
              <a:rPr lang="en" sz="1810">
                <a:solidFill>
                  <a:srgbClr val="1C4587"/>
                </a:solidFill>
                <a:latin typeface="Georgia"/>
                <a:ea typeface="Georgia"/>
                <a:cs typeface="Georgia"/>
                <a:sym typeface="Georgia"/>
              </a:rPr>
              <a:t>      							   Hiya (17115)</a:t>
            </a:r>
            <a:endParaRPr sz="1810">
              <a:solidFill>
                <a:srgbClr val="1C4587"/>
              </a:solidFill>
              <a:latin typeface="Georgia"/>
              <a:ea typeface="Georgia"/>
              <a:cs typeface="Georgia"/>
              <a:sym typeface="Georgia"/>
            </a:endParaRPr>
          </a:p>
          <a:p>
            <a:pPr indent="0" lvl="0" marL="0" rtl="0" algn="l">
              <a:lnSpc>
                <a:spcPct val="80000"/>
              </a:lnSpc>
              <a:spcBef>
                <a:spcPts val="0"/>
              </a:spcBef>
              <a:spcAft>
                <a:spcPts val="0"/>
              </a:spcAft>
              <a:buSzPts val="358"/>
              <a:buNone/>
            </a:pPr>
            <a:r>
              <a:rPr lang="en" sz="1810">
                <a:solidFill>
                  <a:srgbClr val="1C4587"/>
                </a:solidFill>
                <a:latin typeface="Georgia"/>
                <a:ea typeface="Georgia"/>
                <a:cs typeface="Georgia"/>
                <a:sym typeface="Georgia"/>
              </a:rPr>
              <a:t>      					        Vanshika Tiwari (17139)</a:t>
            </a:r>
            <a:endParaRPr sz="1810">
              <a:solidFill>
                <a:srgbClr val="1C4587"/>
              </a:solidFill>
              <a:latin typeface="Georgia"/>
              <a:ea typeface="Georgia"/>
              <a:cs typeface="Georgia"/>
              <a:sym typeface="Georgia"/>
            </a:endParaRPr>
          </a:p>
          <a:p>
            <a:pPr indent="0" lvl="0" marL="0" rtl="0" algn="l">
              <a:lnSpc>
                <a:spcPct val="80000"/>
              </a:lnSpc>
              <a:spcBef>
                <a:spcPts val="0"/>
              </a:spcBef>
              <a:spcAft>
                <a:spcPts val="0"/>
              </a:spcAft>
              <a:buSzPts val="358"/>
              <a:buNone/>
            </a:pPr>
            <a:r>
              <a:rPr lang="en" sz="1810">
                <a:solidFill>
                  <a:srgbClr val="1C4587"/>
                </a:solidFill>
                <a:latin typeface="Georgia"/>
                <a:ea typeface="Georgia"/>
                <a:cs typeface="Georgia"/>
                <a:sym typeface="Georgia"/>
              </a:rPr>
              <a:t>      					            Zahida Bano (17144)</a:t>
            </a:r>
            <a:endParaRPr sz="1810">
              <a:solidFill>
                <a:srgbClr val="1C4587"/>
              </a:solidFill>
              <a:latin typeface="Georgia"/>
              <a:ea typeface="Georgia"/>
              <a:cs typeface="Georgia"/>
              <a:sym typeface="Georgia"/>
            </a:endParaRPr>
          </a:p>
          <a:p>
            <a:pPr indent="0" lvl="0" marL="0" rtl="0" algn="ctr">
              <a:lnSpc>
                <a:spcPct val="80000"/>
              </a:lnSpc>
              <a:spcBef>
                <a:spcPts val="0"/>
              </a:spcBef>
              <a:spcAft>
                <a:spcPts val="0"/>
              </a:spcAft>
              <a:buSzPts val="358"/>
              <a:buNone/>
            </a:pPr>
            <a:r>
              <a:t/>
            </a:r>
            <a:endParaRPr sz="910"/>
          </a:p>
          <a:p>
            <a:pPr indent="0" lvl="0" marL="0" rtl="0" algn="ctr">
              <a:lnSpc>
                <a:spcPct val="80000"/>
              </a:lnSpc>
              <a:spcBef>
                <a:spcPts val="0"/>
              </a:spcBef>
              <a:spcAft>
                <a:spcPts val="0"/>
              </a:spcAft>
              <a:buSzPts val="358"/>
              <a:buNone/>
            </a:pPr>
            <a:r>
              <a:t/>
            </a:r>
            <a:endParaRPr sz="910"/>
          </a:p>
        </p:txBody>
      </p:sp>
      <p:sp>
        <p:nvSpPr>
          <p:cNvPr id="55" name="Google Shape;55;p13"/>
          <p:cNvSpPr txBox="1"/>
          <p:nvPr/>
        </p:nvSpPr>
        <p:spPr>
          <a:xfrm>
            <a:off x="514300" y="1451725"/>
            <a:ext cx="81909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latin typeface="Georgia"/>
                <a:ea typeface="Georgia"/>
                <a:cs typeface="Georgia"/>
                <a:sym typeface="Georgia"/>
              </a:rPr>
              <a:t>“</a:t>
            </a:r>
            <a:r>
              <a:rPr lang="en" sz="2100">
                <a:solidFill>
                  <a:srgbClr val="1C4587"/>
                </a:solidFill>
                <a:latin typeface="Georgia"/>
                <a:ea typeface="Georgia"/>
                <a:cs typeface="Georgia"/>
                <a:sym typeface="Georgia"/>
              </a:rPr>
              <a:t>S</a:t>
            </a:r>
            <a:r>
              <a:rPr lang="en" sz="2100">
                <a:solidFill>
                  <a:srgbClr val="1C4587"/>
                </a:solidFill>
                <a:latin typeface="Georgia"/>
                <a:ea typeface="Georgia"/>
                <a:cs typeface="Georgia"/>
                <a:sym typeface="Georgia"/>
              </a:rPr>
              <a:t>couting for the safest area</a:t>
            </a:r>
            <a:r>
              <a:rPr lang="en" sz="2100">
                <a:latin typeface="Georgia"/>
                <a:ea typeface="Georgia"/>
                <a:cs typeface="Georgia"/>
                <a:sym typeface="Georgia"/>
              </a:rPr>
              <a:t>”</a:t>
            </a:r>
            <a:endParaRPr sz="2100">
              <a:latin typeface="Georgia"/>
              <a:ea typeface="Georgia"/>
              <a:cs typeface="Georgia"/>
              <a:sym typeface="Georgia"/>
            </a:endParaRPr>
          </a:p>
        </p:txBody>
      </p:sp>
      <p:sp>
        <p:nvSpPr>
          <p:cNvPr id="56" name="Google Shape;56;p13"/>
          <p:cNvSpPr txBox="1"/>
          <p:nvPr/>
        </p:nvSpPr>
        <p:spPr>
          <a:xfrm>
            <a:off x="450050" y="104475"/>
            <a:ext cx="8190900" cy="877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Comfortaa"/>
                <a:ea typeface="Comfortaa"/>
                <a:cs typeface="Comfortaa"/>
                <a:sym typeface="Comfortaa"/>
              </a:rPr>
              <a:t>Dr. Rammanohar Lohia Avadh University, Ayodhya</a:t>
            </a:r>
            <a:endParaRPr sz="2700">
              <a:solidFill>
                <a:schemeClr val="dk1"/>
              </a:solidFill>
              <a:latin typeface="Comfortaa"/>
              <a:ea typeface="Comfortaa"/>
              <a:cs typeface="Comfortaa"/>
              <a:sym typeface="Comfortaa"/>
            </a:endParaRPr>
          </a:p>
          <a:p>
            <a:pPr indent="0" lvl="0" marL="0" rtl="0" algn="ctr">
              <a:spcBef>
                <a:spcPts val="0"/>
              </a:spcBef>
              <a:spcAft>
                <a:spcPts val="0"/>
              </a:spcAft>
              <a:buNone/>
            </a:pPr>
            <a:r>
              <a:rPr b="1" lang="en" sz="2100">
                <a:latin typeface="Comfortaa"/>
                <a:ea typeface="Comfortaa"/>
                <a:cs typeface="Comfortaa"/>
                <a:sym typeface="Comfortaa"/>
              </a:rPr>
              <a:t>Institute of Engineering and Technology</a:t>
            </a:r>
            <a:endParaRPr b="1" sz="3000">
              <a:latin typeface="Georgia"/>
              <a:ea typeface="Georgia"/>
              <a:cs typeface="Georgia"/>
              <a:sym typeface="Georgia"/>
            </a:endParaRPr>
          </a:p>
        </p:txBody>
      </p:sp>
      <p:sp>
        <p:nvSpPr>
          <p:cNvPr id="57" name="Google Shape;57;p13"/>
          <p:cNvSpPr txBox="1"/>
          <p:nvPr/>
        </p:nvSpPr>
        <p:spPr>
          <a:xfrm>
            <a:off x="578650" y="3764325"/>
            <a:ext cx="80622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latin typeface="Comfortaa"/>
                <a:ea typeface="Comfortaa"/>
                <a:cs typeface="Comfortaa"/>
                <a:sym typeface="Comfortaa"/>
              </a:rPr>
              <a:t>Under the supervision of </a:t>
            </a:r>
            <a:endParaRPr sz="2100">
              <a:latin typeface="Comfortaa"/>
              <a:ea typeface="Comfortaa"/>
              <a:cs typeface="Comfortaa"/>
              <a:sym typeface="Comfortaa"/>
            </a:endParaRPr>
          </a:p>
          <a:p>
            <a:pPr indent="0" lvl="0" marL="0" rtl="0" algn="ctr">
              <a:spcBef>
                <a:spcPts val="0"/>
              </a:spcBef>
              <a:spcAft>
                <a:spcPts val="0"/>
              </a:spcAft>
              <a:buNone/>
            </a:pPr>
            <a:r>
              <a:rPr lang="en"/>
              <a:t> </a:t>
            </a:r>
            <a:r>
              <a:rPr lang="en" sz="1800">
                <a:solidFill>
                  <a:srgbClr val="1C4587"/>
                </a:solidFill>
                <a:latin typeface="Georgia"/>
                <a:ea typeface="Georgia"/>
                <a:cs typeface="Georgia"/>
                <a:sym typeface="Georgia"/>
              </a:rPr>
              <a:t>Er. Ashish Kumar Pandey</a:t>
            </a:r>
            <a:endParaRPr sz="1800">
              <a:solidFill>
                <a:srgbClr val="1C4587"/>
              </a:solidFill>
              <a:latin typeface="Georgia"/>
              <a:ea typeface="Georgia"/>
              <a:cs typeface="Georgia"/>
              <a:sym typeface="Georgia"/>
            </a:endParaRPr>
          </a:p>
        </p:txBody>
      </p:sp>
      <p:sp>
        <p:nvSpPr>
          <p:cNvPr id="58" name="Google Shape;58;p13"/>
          <p:cNvSpPr txBox="1"/>
          <p:nvPr/>
        </p:nvSpPr>
        <p:spPr>
          <a:xfrm>
            <a:off x="501500" y="4577725"/>
            <a:ext cx="8139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Comfortaa"/>
                <a:ea typeface="Comfortaa"/>
                <a:cs typeface="Comfortaa"/>
                <a:sym typeface="Comfortaa"/>
              </a:rPr>
              <a:t>Session 2020-2021</a:t>
            </a:r>
            <a:endParaRPr sz="1800">
              <a:latin typeface="Comfortaa"/>
              <a:ea typeface="Comfortaa"/>
              <a:cs typeface="Comfortaa"/>
              <a:sym typeface="Comforta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346200"/>
            <a:ext cx="8520600" cy="606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420">
                <a:latin typeface="Comfortaa"/>
                <a:ea typeface="Comfortaa"/>
                <a:cs typeface="Comfortaa"/>
                <a:sym typeface="Comfortaa"/>
              </a:rPr>
              <a:t>Parameters Listed</a:t>
            </a:r>
            <a:endParaRPr b="1" sz="2420">
              <a:latin typeface="Comfortaa"/>
              <a:ea typeface="Comfortaa"/>
              <a:cs typeface="Comfortaa"/>
              <a:sym typeface="Comfortaa"/>
            </a:endParaRPr>
          </a:p>
        </p:txBody>
      </p:sp>
      <p:sp>
        <p:nvSpPr>
          <p:cNvPr id="114" name="Google Shape;114;p22"/>
          <p:cNvSpPr txBox="1"/>
          <p:nvPr>
            <p:ph idx="1" type="body"/>
          </p:nvPr>
        </p:nvSpPr>
        <p:spPr>
          <a:xfrm>
            <a:off x="311700" y="1152475"/>
            <a:ext cx="8520600" cy="3793200"/>
          </a:xfrm>
          <a:prstGeom prst="rect">
            <a:avLst/>
          </a:prstGeom>
        </p:spPr>
        <p:txBody>
          <a:bodyPr anchorCtr="0" anchor="t" bIns="91425" lIns="91425" spcFirstLastPara="1" rIns="91425" wrap="square" tIns="91425">
            <a:normAutofit/>
          </a:bodyPr>
          <a:lstStyle/>
          <a:p>
            <a:pPr indent="0" lvl="0" marL="457200" rtl="0" algn="just">
              <a:lnSpc>
                <a:spcPct val="200000"/>
              </a:lnSpc>
              <a:spcBef>
                <a:spcPts val="0"/>
              </a:spcBef>
              <a:spcAft>
                <a:spcPts val="0"/>
              </a:spcAft>
              <a:buClr>
                <a:schemeClr val="dk1"/>
              </a:buClr>
              <a:buSzPts val="1100"/>
              <a:buFont typeface="Arial"/>
              <a:buNone/>
            </a:pPr>
            <a:r>
              <a:rPr lang="en" sz="1500">
                <a:solidFill>
                  <a:schemeClr val="dk1"/>
                </a:solidFill>
                <a:latin typeface="Times New Roman"/>
                <a:ea typeface="Times New Roman"/>
                <a:cs typeface="Times New Roman"/>
                <a:sym typeface="Times New Roman"/>
              </a:rPr>
              <a:t>●</a:t>
            </a:r>
            <a:r>
              <a:rPr lang="en" sz="1500">
                <a:solidFill>
                  <a:schemeClr val="dk1"/>
                </a:solidFill>
                <a:latin typeface="Georgia"/>
                <a:ea typeface="Georgia"/>
                <a:cs typeface="Georgia"/>
                <a:sym typeface="Georgia"/>
              </a:rPr>
              <a:t> </a:t>
            </a:r>
            <a:r>
              <a:rPr i="1" lang="en" sz="1500">
                <a:solidFill>
                  <a:schemeClr val="dk1"/>
                </a:solidFill>
                <a:latin typeface="Georgia"/>
                <a:ea typeface="Georgia"/>
                <a:cs typeface="Georgia"/>
                <a:sym typeface="Georgia"/>
              </a:rPr>
              <a:t>lsoa_code:</a:t>
            </a:r>
            <a:r>
              <a:rPr lang="en" sz="1500">
                <a:solidFill>
                  <a:schemeClr val="dk1"/>
                </a:solidFill>
                <a:latin typeface="Georgia"/>
                <a:ea typeface="Georgia"/>
                <a:cs typeface="Georgia"/>
                <a:sym typeface="Georgia"/>
              </a:rPr>
              <a:t> </a:t>
            </a:r>
            <a:r>
              <a:rPr lang="en" sz="1500">
                <a:solidFill>
                  <a:srgbClr val="1C4587"/>
                </a:solidFill>
                <a:latin typeface="Georgia"/>
                <a:ea typeface="Georgia"/>
                <a:cs typeface="Georgia"/>
                <a:sym typeface="Georgia"/>
              </a:rPr>
              <a:t>Code for Lower Super Output Area in Greater London.</a:t>
            </a:r>
            <a:r>
              <a:rPr lang="en" sz="1500">
                <a:solidFill>
                  <a:schemeClr val="dk1"/>
                </a:solidFill>
                <a:latin typeface="Georgia"/>
                <a:ea typeface="Georgia"/>
                <a:cs typeface="Georgia"/>
                <a:sym typeface="Georgia"/>
              </a:rPr>
              <a:t> </a:t>
            </a:r>
            <a:endParaRPr sz="1500">
              <a:solidFill>
                <a:schemeClr val="dk1"/>
              </a:solidFill>
              <a:latin typeface="Georgia"/>
              <a:ea typeface="Georgia"/>
              <a:cs typeface="Georgia"/>
              <a:sym typeface="Georgia"/>
            </a:endParaRPr>
          </a:p>
          <a:p>
            <a:pPr indent="0" lvl="0" marL="457200" rtl="0" algn="just">
              <a:lnSpc>
                <a:spcPct val="200000"/>
              </a:lnSpc>
              <a:spcBef>
                <a:spcPts val="0"/>
              </a:spcBef>
              <a:spcAft>
                <a:spcPts val="0"/>
              </a:spcAft>
              <a:buClr>
                <a:schemeClr val="dk1"/>
              </a:buClr>
              <a:buSzPts val="1100"/>
              <a:buFont typeface="Arial"/>
              <a:buNone/>
            </a:pPr>
            <a:r>
              <a:rPr lang="en" sz="1500">
                <a:solidFill>
                  <a:schemeClr val="dk1"/>
                </a:solidFill>
                <a:latin typeface="Georgia"/>
                <a:ea typeface="Georgia"/>
                <a:cs typeface="Georgia"/>
                <a:sym typeface="Georgia"/>
              </a:rPr>
              <a:t>● </a:t>
            </a:r>
            <a:r>
              <a:rPr i="1" lang="en" sz="1500">
                <a:solidFill>
                  <a:schemeClr val="dk1"/>
                </a:solidFill>
                <a:latin typeface="Georgia"/>
                <a:ea typeface="Georgia"/>
                <a:cs typeface="Georgia"/>
                <a:sym typeface="Georgia"/>
              </a:rPr>
              <a:t>borough:</a:t>
            </a:r>
            <a:r>
              <a:rPr lang="en" sz="1500">
                <a:solidFill>
                  <a:schemeClr val="dk1"/>
                </a:solidFill>
                <a:latin typeface="Georgia"/>
                <a:ea typeface="Georgia"/>
                <a:cs typeface="Georgia"/>
                <a:sym typeface="Georgia"/>
              </a:rPr>
              <a:t> </a:t>
            </a:r>
            <a:r>
              <a:rPr lang="en" sz="1500">
                <a:solidFill>
                  <a:srgbClr val="1C4587"/>
                </a:solidFill>
                <a:latin typeface="Georgia"/>
                <a:ea typeface="Georgia"/>
                <a:cs typeface="Georgia"/>
                <a:sym typeface="Georgia"/>
              </a:rPr>
              <a:t>Common name for London borough. </a:t>
            </a:r>
            <a:endParaRPr sz="1500">
              <a:solidFill>
                <a:srgbClr val="1C4587"/>
              </a:solidFill>
              <a:latin typeface="Georgia"/>
              <a:ea typeface="Georgia"/>
              <a:cs typeface="Georgia"/>
              <a:sym typeface="Georgia"/>
            </a:endParaRPr>
          </a:p>
          <a:p>
            <a:pPr indent="0" lvl="0" marL="457200" rtl="0" algn="just">
              <a:lnSpc>
                <a:spcPct val="200000"/>
              </a:lnSpc>
              <a:spcBef>
                <a:spcPts val="0"/>
              </a:spcBef>
              <a:spcAft>
                <a:spcPts val="0"/>
              </a:spcAft>
              <a:buClr>
                <a:schemeClr val="dk1"/>
              </a:buClr>
              <a:buSzPts val="1100"/>
              <a:buFont typeface="Arial"/>
              <a:buNone/>
            </a:pPr>
            <a:r>
              <a:rPr lang="en" sz="1500">
                <a:solidFill>
                  <a:schemeClr val="dk1"/>
                </a:solidFill>
                <a:latin typeface="Georgia"/>
                <a:ea typeface="Georgia"/>
                <a:cs typeface="Georgia"/>
                <a:sym typeface="Georgia"/>
              </a:rPr>
              <a:t>● </a:t>
            </a:r>
            <a:r>
              <a:rPr i="1" lang="en" sz="1500">
                <a:solidFill>
                  <a:schemeClr val="dk1"/>
                </a:solidFill>
                <a:latin typeface="Georgia"/>
                <a:ea typeface="Georgia"/>
                <a:cs typeface="Georgia"/>
                <a:sym typeface="Georgia"/>
              </a:rPr>
              <a:t>major_category:</a:t>
            </a:r>
            <a:r>
              <a:rPr lang="en" sz="1500">
                <a:solidFill>
                  <a:schemeClr val="dk1"/>
                </a:solidFill>
                <a:latin typeface="Georgia"/>
                <a:ea typeface="Georgia"/>
                <a:cs typeface="Georgia"/>
                <a:sym typeface="Georgia"/>
              </a:rPr>
              <a:t> </a:t>
            </a:r>
            <a:r>
              <a:rPr lang="en" sz="1500">
                <a:solidFill>
                  <a:srgbClr val="1C4587"/>
                </a:solidFill>
                <a:latin typeface="Georgia"/>
                <a:ea typeface="Georgia"/>
                <a:cs typeface="Georgia"/>
                <a:sym typeface="Georgia"/>
              </a:rPr>
              <a:t>High level categorization of crime.</a:t>
            </a:r>
            <a:endParaRPr sz="1500">
              <a:solidFill>
                <a:srgbClr val="1C4587"/>
              </a:solidFill>
              <a:latin typeface="Georgia"/>
              <a:ea typeface="Georgia"/>
              <a:cs typeface="Georgia"/>
              <a:sym typeface="Georgia"/>
            </a:endParaRPr>
          </a:p>
          <a:p>
            <a:pPr indent="0" lvl="0" marL="457200" rtl="0" algn="just">
              <a:lnSpc>
                <a:spcPct val="200000"/>
              </a:lnSpc>
              <a:spcBef>
                <a:spcPts val="0"/>
              </a:spcBef>
              <a:spcAft>
                <a:spcPts val="0"/>
              </a:spcAft>
              <a:buClr>
                <a:schemeClr val="dk1"/>
              </a:buClr>
              <a:buSzPts val="1100"/>
              <a:buFont typeface="Arial"/>
              <a:buNone/>
            </a:pPr>
            <a:r>
              <a:rPr lang="en" sz="1500">
                <a:solidFill>
                  <a:schemeClr val="dk1"/>
                </a:solidFill>
                <a:latin typeface="Georgia"/>
                <a:ea typeface="Georgia"/>
                <a:cs typeface="Georgia"/>
                <a:sym typeface="Georgia"/>
              </a:rPr>
              <a:t>● </a:t>
            </a:r>
            <a:r>
              <a:rPr i="1" lang="en" sz="1500">
                <a:solidFill>
                  <a:schemeClr val="dk1"/>
                </a:solidFill>
                <a:latin typeface="Georgia"/>
                <a:ea typeface="Georgia"/>
                <a:cs typeface="Georgia"/>
                <a:sym typeface="Georgia"/>
              </a:rPr>
              <a:t>minor_category:</a:t>
            </a:r>
            <a:r>
              <a:rPr lang="en" sz="1500">
                <a:solidFill>
                  <a:schemeClr val="dk1"/>
                </a:solidFill>
                <a:latin typeface="Georgia"/>
                <a:ea typeface="Georgia"/>
                <a:cs typeface="Georgia"/>
                <a:sym typeface="Georgia"/>
              </a:rPr>
              <a:t> </a:t>
            </a:r>
            <a:r>
              <a:rPr lang="en" sz="1500">
                <a:solidFill>
                  <a:srgbClr val="1C4587"/>
                </a:solidFill>
                <a:latin typeface="Georgia"/>
                <a:ea typeface="Georgia"/>
                <a:cs typeface="Georgia"/>
                <a:sym typeface="Georgia"/>
              </a:rPr>
              <a:t>Low level categorization of crime within the major category. </a:t>
            </a:r>
            <a:endParaRPr sz="1500">
              <a:solidFill>
                <a:srgbClr val="1C4587"/>
              </a:solidFill>
              <a:latin typeface="Georgia"/>
              <a:ea typeface="Georgia"/>
              <a:cs typeface="Georgia"/>
              <a:sym typeface="Georgia"/>
            </a:endParaRPr>
          </a:p>
          <a:p>
            <a:pPr indent="0" lvl="0" marL="457200" rtl="0" algn="just">
              <a:lnSpc>
                <a:spcPct val="200000"/>
              </a:lnSpc>
              <a:spcBef>
                <a:spcPts val="0"/>
              </a:spcBef>
              <a:spcAft>
                <a:spcPts val="0"/>
              </a:spcAft>
              <a:buClr>
                <a:schemeClr val="dk1"/>
              </a:buClr>
              <a:buSzPts val="1100"/>
              <a:buFont typeface="Arial"/>
              <a:buNone/>
            </a:pPr>
            <a:r>
              <a:rPr lang="en" sz="1500">
                <a:solidFill>
                  <a:schemeClr val="dk1"/>
                </a:solidFill>
                <a:latin typeface="Georgia"/>
                <a:ea typeface="Georgia"/>
                <a:cs typeface="Georgia"/>
                <a:sym typeface="Georgia"/>
              </a:rPr>
              <a:t>● </a:t>
            </a:r>
            <a:r>
              <a:rPr i="1" lang="en" sz="1500">
                <a:solidFill>
                  <a:schemeClr val="dk1"/>
                </a:solidFill>
                <a:latin typeface="Georgia"/>
                <a:ea typeface="Georgia"/>
                <a:cs typeface="Georgia"/>
                <a:sym typeface="Georgia"/>
              </a:rPr>
              <a:t>value:</a:t>
            </a:r>
            <a:r>
              <a:rPr lang="en" sz="1500">
                <a:solidFill>
                  <a:schemeClr val="dk1"/>
                </a:solidFill>
                <a:latin typeface="Georgia"/>
                <a:ea typeface="Georgia"/>
                <a:cs typeface="Georgia"/>
                <a:sym typeface="Georgia"/>
              </a:rPr>
              <a:t> </a:t>
            </a:r>
            <a:r>
              <a:rPr lang="en" sz="1500">
                <a:solidFill>
                  <a:srgbClr val="1C4587"/>
                </a:solidFill>
                <a:latin typeface="Georgia"/>
                <a:ea typeface="Georgia"/>
                <a:cs typeface="Georgia"/>
                <a:sym typeface="Georgia"/>
              </a:rPr>
              <a:t>Monthly reported count of categorical crime in a given borough.</a:t>
            </a:r>
            <a:endParaRPr sz="1500">
              <a:solidFill>
                <a:srgbClr val="1C4587"/>
              </a:solidFill>
              <a:latin typeface="Georgia"/>
              <a:ea typeface="Georgia"/>
              <a:cs typeface="Georgia"/>
              <a:sym typeface="Georgia"/>
            </a:endParaRPr>
          </a:p>
          <a:p>
            <a:pPr indent="0" lvl="0" marL="457200" rtl="0" algn="just">
              <a:lnSpc>
                <a:spcPct val="200000"/>
              </a:lnSpc>
              <a:spcBef>
                <a:spcPts val="0"/>
              </a:spcBef>
              <a:spcAft>
                <a:spcPts val="0"/>
              </a:spcAft>
              <a:buClr>
                <a:schemeClr val="dk1"/>
              </a:buClr>
              <a:buSzPts val="1100"/>
              <a:buFont typeface="Arial"/>
              <a:buNone/>
            </a:pPr>
            <a:r>
              <a:rPr lang="en" sz="1500">
                <a:solidFill>
                  <a:schemeClr val="dk1"/>
                </a:solidFill>
                <a:latin typeface="Georgia"/>
                <a:ea typeface="Georgia"/>
                <a:cs typeface="Georgia"/>
                <a:sym typeface="Georgia"/>
              </a:rPr>
              <a:t>● </a:t>
            </a:r>
            <a:r>
              <a:rPr i="1" lang="en" sz="1500">
                <a:solidFill>
                  <a:schemeClr val="dk1"/>
                </a:solidFill>
                <a:latin typeface="Georgia"/>
                <a:ea typeface="Georgia"/>
                <a:cs typeface="Georgia"/>
                <a:sym typeface="Georgia"/>
              </a:rPr>
              <a:t>year:</a:t>
            </a:r>
            <a:r>
              <a:rPr lang="en" sz="1500">
                <a:solidFill>
                  <a:schemeClr val="dk1"/>
                </a:solidFill>
                <a:latin typeface="Georgia"/>
                <a:ea typeface="Georgia"/>
                <a:cs typeface="Georgia"/>
                <a:sym typeface="Georgia"/>
              </a:rPr>
              <a:t> </a:t>
            </a:r>
            <a:r>
              <a:rPr lang="en" sz="1500">
                <a:solidFill>
                  <a:srgbClr val="1C4587"/>
                </a:solidFill>
                <a:latin typeface="Georgia"/>
                <a:ea typeface="Georgia"/>
                <a:cs typeface="Georgia"/>
                <a:sym typeface="Georgia"/>
              </a:rPr>
              <a:t>Year of reported counts, 2008-2016.</a:t>
            </a:r>
            <a:endParaRPr sz="1500">
              <a:solidFill>
                <a:srgbClr val="1C4587"/>
              </a:solidFill>
              <a:latin typeface="Georgia"/>
              <a:ea typeface="Georgia"/>
              <a:cs typeface="Georgia"/>
              <a:sym typeface="Georgia"/>
            </a:endParaRPr>
          </a:p>
          <a:p>
            <a:pPr indent="0" lvl="0" marL="457200" rtl="0" algn="just">
              <a:lnSpc>
                <a:spcPct val="200000"/>
              </a:lnSpc>
              <a:spcBef>
                <a:spcPts val="0"/>
              </a:spcBef>
              <a:spcAft>
                <a:spcPts val="0"/>
              </a:spcAft>
              <a:buClr>
                <a:schemeClr val="dk1"/>
              </a:buClr>
              <a:buSzPts val="1100"/>
              <a:buFont typeface="Arial"/>
              <a:buNone/>
            </a:pPr>
            <a:r>
              <a:rPr lang="en" sz="1500">
                <a:solidFill>
                  <a:schemeClr val="dk1"/>
                </a:solidFill>
                <a:latin typeface="Georgia"/>
                <a:ea typeface="Georgia"/>
                <a:cs typeface="Georgia"/>
                <a:sym typeface="Georgia"/>
              </a:rPr>
              <a:t>● </a:t>
            </a:r>
            <a:r>
              <a:rPr i="1" lang="en" sz="1500">
                <a:solidFill>
                  <a:schemeClr val="dk1"/>
                </a:solidFill>
                <a:latin typeface="Georgia"/>
                <a:ea typeface="Georgia"/>
                <a:cs typeface="Georgia"/>
                <a:sym typeface="Georgia"/>
              </a:rPr>
              <a:t>month:</a:t>
            </a:r>
            <a:r>
              <a:rPr lang="en" sz="1500">
                <a:solidFill>
                  <a:schemeClr val="dk1"/>
                </a:solidFill>
                <a:latin typeface="Georgia"/>
                <a:ea typeface="Georgia"/>
                <a:cs typeface="Georgia"/>
                <a:sym typeface="Georgia"/>
              </a:rPr>
              <a:t> </a:t>
            </a:r>
            <a:r>
              <a:rPr lang="en" sz="1500">
                <a:solidFill>
                  <a:srgbClr val="1C4587"/>
                </a:solidFill>
                <a:latin typeface="Georgia"/>
                <a:ea typeface="Georgia"/>
                <a:cs typeface="Georgia"/>
                <a:sym typeface="Georgia"/>
              </a:rPr>
              <a:t>Month of reported counts, 1-12.</a:t>
            </a:r>
            <a:endParaRPr sz="1500">
              <a:solidFill>
                <a:srgbClr val="1C4587"/>
              </a:solidFill>
              <a:latin typeface="Georgia"/>
              <a:ea typeface="Georgia"/>
              <a:cs typeface="Georgia"/>
              <a:sym typeface="Georgia"/>
            </a:endParaRPr>
          </a:p>
          <a:p>
            <a:pPr indent="0" lvl="0" marL="0" rtl="0" algn="l">
              <a:spcBef>
                <a:spcPts val="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23"/>
          <p:cNvPicPr preferRelativeResize="0"/>
          <p:nvPr/>
        </p:nvPicPr>
        <p:blipFill rotWithShape="1">
          <a:blip r:embed="rId3">
            <a:alphaModFix/>
          </a:blip>
          <a:srcRect b="0" l="-847" r="0" t="0"/>
          <a:stretch/>
        </p:blipFill>
        <p:spPr>
          <a:xfrm>
            <a:off x="167275" y="120550"/>
            <a:ext cx="8824325" cy="4611074"/>
          </a:xfrm>
          <a:prstGeom prst="rect">
            <a:avLst/>
          </a:prstGeom>
          <a:noFill/>
          <a:ln>
            <a:noFill/>
          </a:ln>
        </p:spPr>
      </p:pic>
      <p:sp>
        <p:nvSpPr>
          <p:cNvPr id="120" name="Google Shape;120;p23"/>
          <p:cNvSpPr txBox="1"/>
          <p:nvPr/>
        </p:nvSpPr>
        <p:spPr>
          <a:xfrm>
            <a:off x="2662175" y="4731625"/>
            <a:ext cx="34704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latin typeface="Georgia"/>
                <a:ea typeface="Georgia"/>
                <a:cs typeface="Georgia"/>
                <a:sym typeface="Georgia"/>
              </a:rPr>
              <a:t>F</a:t>
            </a:r>
            <a:r>
              <a:rPr lang="en" sz="1500">
                <a:solidFill>
                  <a:schemeClr val="dk1"/>
                </a:solidFill>
                <a:latin typeface="Georgia"/>
                <a:ea typeface="Georgia"/>
                <a:cs typeface="Georgia"/>
                <a:sym typeface="Georgia"/>
              </a:rPr>
              <a:t>ig. [3]</a:t>
            </a:r>
            <a:endParaRPr sz="1500">
              <a:solidFill>
                <a:schemeClr val="dk1"/>
              </a:solidFill>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4"/>
          <p:cNvSpPr txBox="1"/>
          <p:nvPr>
            <p:ph idx="1" type="body"/>
          </p:nvPr>
        </p:nvSpPr>
        <p:spPr>
          <a:xfrm>
            <a:off x="271500" y="964400"/>
            <a:ext cx="8520600" cy="4179000"/>
          </a:xfrm>
          <a:prstGeom prst="rect">
            <a:avLst/>
          </a:prstGeom>
        </p:spPr>
        <p:txBody>
          <a:bodyPr anchorCtr="0" anchor="t" bIns="91425" lIns="91425" spcFirstLastPara="1" rIns="91425" wrap="square" tIns="91425">
            <a:noAutofit/>
          </a:bodyPr>
          <a:lstStyle/>
          <a:p>
            <a:pPr indent="457200" lvl="0" marL="0" rtl="0" algn="just">
              <a:lnSpc>
                <a:spcPct val="190000"/>
              </a:lnSpc>
              <a:spcBef>
                <a:spcPts val="0"/>
              </a:spcBef>
              <a:spcAft>
                <a:spcPts val="0"/>
              </a:spcAft>
              <a:buClr>
                <a:schemeClr val="dk1"/>
              </a:buClr>
              <a:buSzPts val="935"/>
              <a:buFont typeface="Arial"/>
              <a:buNone/>
            </a:pPr>
            <a:r>
              <a:rPr lang="en" sz="1400">
                <a:solidFill>
                  <a:schemeClr val="dk1"/>
                </a:solidFill>
                <a:latin typeface="Georgia"/>
                <a:ea typeface="Georgia"/>
                <a:cs typeface="Georgia"/>
                <a:sym typeface="Georgia"/>
              </a:rPr>
              <a:t>● </a:t>
            </a:r>
            <a:r>
              <a:rPr i="1" lang="en" sz="1400">
                <a:solidFill>
                  <a:schemeClr val="dk1"/>
                </a:solidFill>
                <a:latin typeface="Georgia"/>
                <a:ea typeface="Georgia"/>
                <a:cs typeface="Georgia"/>
                <a:sym typeface="Georgia"/>
              </a:rPr>
              <a:t>Borough:</a:t>
            </a:r>
            <a:r>
              <a:rPr lang="en" sz="1400">
                <a:solidFill>
                  <a:schemeClr val="dk1"/>
                </a:solidFill>
                <a:latin typeface="Georgia"/>
                <a:ea typeface="Georgia"/>
                <a:cs typeface="Georgia"/>
                <a:sym typeface="Georgia"/>
              </a:rPr>
              <a:t> </a:t>
            </a:r>
            <a:r>
              <a:rPr lang="en" sz="1400">
                <a:solidFill>
                  <a:srgbClr val="1C4587"/>
                </a:solidFill>
                <a:latin typeface="Georgia"/>
                <a:ea typeface="Georgia"/>
                <a:cs typeface="Georgia"/>
                <a:sym typeface="Georgia"/>
              </a:rPr>
              <a:t>The names of the 33 London boroughs.</a:t>
            </a:r>
            <a:r>
              <a:rPr lang="en" sz="1400">
                <a:solidFill>
                  <a:schemeClr val="dk1"/>
                </a:solidFill>
                <a:latin typeface="Georgia"/>
                <a:ea typeface="Georgia"/>
                <a:cs typeface="Georgia"/>
                <a:sym typeface="Georgia"/>
              </a:rPr>
              <a:t> </a:t>
            </a:r>
            <a:endParaRPr sz="1400">
              <a:solidFill>
                <a:schemeClr val="dk1"/>
              </a:solidFill>
              <a:latin typeface="Georgia"/>
              <a:ea typeface="Georgia"/>
              <a:cs typeface="Georgia"/>
              <a:sym typeface="Georgia"/>
            </a:endParaRPr>
          </a:p>
          <a:p>
            <a:pPr indent="0" lvl="0" marL="457200" rtl="0" algn="just">
              <a:lnSpc>
                <a:spcPct val="190000"/>
              </a:lnSpc>
              <a:spcBef>
                <a:spcPts val="0"/>
              </a:spcBef>
              <a:spcAft>
                <a:spcPts val="0"/>
              </a:spcAft>
              <a:buClr>
                <a:schemeClr val="dk1"/>
              </a:buClr>
              <a:buSzPts val="935"/>
              <a:buFont typeface="Arial"/>
              <a:buNone/>
            </a:pPr>
            <a:r>
              <a:rPr lang="en" sz="1400">
                <a:solidFill>
                  <a:schemeClr val="dk1"/>
                </a:solidFill>
                <a:latin typeface="Georgia"/>
                <a:ea typeface="Georgia"/>
                <a:cs typeface="Georgia"/>
                <a:sym typeface="Georgia"/>
              </a:rPr>
              <a:t>● </a:t>
            </a:r>
            <a:r>
              <a:rPr i="1" lang="en" sz="1400">
                <a:solidFill>
                  <a:schemeClr val="dk1"/>
                </a:solidFill>
                <a:latin typeface="Georgia"/>
                <a:ea typeface="Georgia"/>
                <a:cs typeface="Georgia"/>
                <a:sym typeface="Georgia"/>
              </a:rPr>
              <a:t>Inner:</a:t>
            </a:r>
            <a:r>
              <a:rPr lang="en" sz="1400">
                <a:solidFill>
                  <a:schemeClr val="dk1"/>
                </a:solidFill>
                <a:latin typeface="Georgia"/>
                <a:ea typeface="Georgia"/>
                <a:cs typeface="Georgia"/>
                <a:sym typeface="Georgia"/>
              </a:rPr>
              <a:t> </a:t>
            </a:r>
            <a:r>
              <a:rPr lang="en" sz="1400">
                <a:solidFill>
                  <a:srgbClr val="1C4587"/>
                </a:solidFill>
                <a:latin typeface="Georgia"/>
                <a:ea typeface="Georgia"/>
                <a:cs typeface="Georgia"/>
                <a:sym typeface="Georgia"/>
              </a:rPr>
              <a:t>Categorizing the borough as an Inner London borough or an Outer London Borough. </a:t>
            </a:r>
            <a:endParaRPr sz="1400">
              <a:solidFill>
                <a:srgbClr val="1C4587"/>
              </a:solidFill>
              <a:latin typeface="Georgia"/>
              <a:ea typeface="Georgia"/>
              <a:cs typeface="Georgia"/>
              <a:sym typeface="Georgia"/>
            </a:endParaRPr>
          </a:p>
          <a:p>
            <a:pPr indent="457200" lvl="0" marL="0" rtl="0" algn="just">
              <a:lnSpc>
                <a:spcPct val="190000"/>
              </a:lnSpc>
              <a:spcBef>
                <a:spcPts val="0"/>
              </a:spcBef>
              <a:spcAft>
                <a:spcPts val="0"/>
              </a:spcAft>
              <a:buClr>
                <a:schemeClr val="dk1"/>
              </a:buClr>
              <a:buSzPts val="935"/>
              <a:buFont typeface="Arial"/>
              <a:buNone/>
            </a:pPr>
            <a:r>
              <a:rPr lang="en" sz="1400">
                <a:solidFill>
                  <a:schemeClr val="dk1"/>
                </a:solidFill>
                <a:latin typeface="Georgia"/>
                <a:ea typeface="Georgia"/>
                <a:cs typeface="Georgia"/>
                <a:sym typeface="Georgia"/>
              </a:rPr>
              <a:t>● </a:t>
            </a:r>
            <a:r>
              <a:rPr i="1" lang="en" sz="1400">
                <a:solidFill>
                  <a:schemeClr val="dk1"/>
                </a:solidFill>
                <a:latin typeface="Georgia"/>
                <a:ea typeface="Georgia"/>
                <a:cs typeface="Georgia"/>
                <a:sym typeface="Georgia"/>
              </a:rPr>
              <a:t>Status:</a:t>
            </a:r>
            <a:r>
              <a:rPr lang="en" sz="1400">
                <a:solidFill>
                  <a:schemeClr val="dk1"/>
                </a:solidFill>
                <a:latin typeface="Georgia"/>
                <a:ea typeface="Georgia"/>
                <a:cs typeface="Georgia"/>
                <a:sym typeface="Georgia"/>
              </a:rPr>
              <a:t> </a:t>
            </a:r>
            <a:r>
              <a:rPr lang="en" sz="1400">
                <a:solidFill>
                  <a:srgbClr val="1C4587"/>
                </a:solidFill>
                <a:latin typeface="Georgia"/>
                <a:ea typeface="Georgia"/>
                <a:cs typeface="Georgia"/>
                <a:sym typeface="Georgia"/>
              </a:rPr>
              <a:t>Categorizing the borough as Royal, City or other borough. </a:t>
            </a:r>
            <a:endParaRPr sz="1400">
              <a:solidFill>
                <a:srgbClr val="1C4587"/>
              </a:solidFill>
              <a:latin typeface="Georgia"/>
              <a:ea typeface="Georgia"/>
              <a:cs typeface="Georgia"/>
              <a:sym typeface="Georgia"/>
            </a:endParaRPr>
          </a:p>
          <a:p>
            <a:pPr indent="457200" lvl="0" marL="0" rtl="0" algn="just">
              <a:lnSpc>
                <a:spcPct val="190000"/>
              </a:lnSpc>
              <a:spcBef>
                <a:spcPts val="0"/>
              </a:spcBef>
              <a:spcAft>
                <a:spcPts val="0"/>
              </a:spcAft>
              <a:buClr>
                <a:schemeClr val="dk1"/>
              </a:buClr>
              <a:buSzPts val="935"/>
              <a:buFont typeface="Arial"/>
              <a:buNone/>
            </a:pPr>
            <a:r>
              <a:rPr lang="en" sz="1400">
                <a:solidFill>
                  <a:schemeClr val="dk1"/>
                </a:solidFill>
                <a:latin typeface="Georgia"/>
                <a:ea typeface="Georgia"/>
                <a:cs typeface="Georgia"/>
                <a:sym typeface="Georgia"/>
              </a:rPr>
              <a:t>● </a:t>
            </a:r>
            <a:r>
              <a:rPr i="1" lang="en" sz="1400">
                <a:solidFill>
                  <a:schemeClr val="dk1"/>
                </a:solidFill>
                <a:latin typeface="Georgia"/>
                <a:ea typeface="Georgia"/>
                <a:cs typeface="Georgia"/>
                <a:sym typeface="Georgia"/>
              </a:rPr>
              <a:t>Local authority:</a:t>
            </a:r>
            <a:r>
              <a:rPr lang="en" sz="1400">
                <a:solidFill>
                  <a:schemeClr val="dk1"/>
                </a:solidFill>
                <a:latin typeface="Georgia"/>
                <a:ea typeface="Georgia"/>
                <a:cs typeface="Georgia"/>
                <a:sym typeface="Georgia"/>
              </a:rPr>
              <a:t> </a:t>
            </a:r>
            <a:r>
              <a:rPr lang="en" sz="1400">
                <a:solidFill>
                  <a:srgbClr val="1C4587"/>
                </a:solidFill>
                <a:latin typeface="Georgia"/>
                <a:ea typeface="Georgia"/>
                <a:cs typeface="Georgia"/>
                <a:sym typeface="Georgia"/>
              </a:rPr>
              <a:t>The local authority assigned to the borough.</a:t>
            </a:r>
            <a:r>
              <a:rPr lang="en" sz="1400">
                <a:solidFill>
                  <a:schemeClr val="dk1"/>
                </a:solidFill>
                <a:latin typeface="Georgia"/>
                <a:ea typeface="Georgia"/>
                <a:cs typeface="Georgia"/>
                <a:sym typeface="Georgia"/>
              </a:rPr>
              <a:t> </a:t>
            </a:r>
            <a:endParaRPr sz="1400">
              <a:solidFill>
                <a:schemeClr val="dk1"/>
              </a:solidFill>
              <a:latin typeface="Georgia"/>
              <a:ea typeface="Georgia"/>
              <a:cs typeface="Georgia"/>
              <a:sym typeface="Georgia"/>
            </a:endParaRPr>
          </a:p>
          <a:p>
            <a:pPr indent="457200" lvl="0" marL="0" rtl="0" algn="just">
              <a:lnSpc>
                <a:spcPct val="190000"/>
              </a:lnSpc>
              <a:spcBef>
                <a:spcPts val="0"/>
              </a:spcBef>
              <a:spcAft>
                <a:spcPts val="0"/>
              </a:spcAft>
              <a:buClr>
                <a:schemeClr val="dk1"/>
              </a:buClr>
              <a:buSzPts val="935"/>
              <a:buFont typeface="Arial"/>
              <a:buNone/>
            </a:pPr>
            <a:r>
              <a:rPr lang="en" sz="1400">
                <a:solidFill>
                  <a:schemeClr val="dk1"/>
                </a:solidFill>
                <a:latin typeface="Georgia"/>
                <a:ea typeface="Georgia"/>
                <a:cs typeface="Georgia"/>
                <a:sym typeface="Georgia"/>
              </a:rPr>
              <a:t>● </a:t>
            </a:r>
            <a:r>
              <a:rPr i="1" lang="en" sz="1400">
                <a:solidFill>
                  <a:schemeClr val="dk1"/>
                </a:solidFill>
                <a:latin typeface="Georgia"/>
                <a:ea typeface="Georgia"/>
                <a:cs typeface="Georgia"/>
                <a:sym typeface="Georgia"/>
              </a:rPr>
              <a:t>Political control:</a:t>
            </a:r>
            <a:r>
              <a:rPr lang="en" sz="1400">
                <a:solidFill>
                  <a:srgbClr val="1C4587"/>
                </a:solidFill>
                <a:latin typeface="Georgia"/>
                <a:ea typeface="Georgia"/>
                <a:cs typeface="Georgia"/>
                <a:sym typeface="Georgia"/>
              </a:rPr>
              <a:t> The political party that controls the borough. </a:t>
            </a:r>
            <a:endParaRPr sz="1400">
              <a:solidFill>
                <a:srgbClr val="1C4587"/>
              </a:solidFill>
              <a:latin typeface="Georgia"/>
              <a:ea typeface="Georgia"/>
              <a:cs typeface="Georgia"/>
              <a:sym typeface="Georgia"/>
            </a:endParaRPr>
          </a:p>
          <a:p>
            <a:pPr indent="457200" lvl="0" marL="0" rtl="0" algn="just">
              <a:lnSpc>
                <a:spcPct val="190000"/>
              </a:lnSpc>
              <a:spcBef>
                <a:spcPts val="0"/>
              </a:spcBef>
              <a:spcAft>
                <a:spcPts val="0"/>
              </a:spcAft>
              <a:buClr>
                <a:schemeClr val="dk1"/>
              </a:buClr>
              <a:buSzPts val="935"/>
              <a:buFont typeface="Arial"/>
              <a:buNone/>
            </a:pPr>
            <a:r>
              <a:rPr lang="en" sz="1400">
                <a:solidFill>
                  <a:schemeClr val="dk1"/>
                </a:solidFill>
                <a:latin typeface="Georgia"/>
                <a:ea typeface="Georgia"/>
                <a:cs typeface="Georgia"/>
                <a:sym typeface="Georgia"/>
              </a:rPr>
              <a:t>● </a:t>
            </a:r>
            <a:r>
              <a:rPr i="1" lang="en" sz="1400">
                <a:solidFill>
                  <a:schemeClr val="dk1"/>
                </a:solidFill>
                <a:latin typeface="Georgia"/>
                <a:ea typeface="Georgia"/>
                <a:cs typeface="Georgia"/>
                <a:sym typeface="Georgia"/>
              </a:rPr>
              <a:t>Headquarters:</a:t>
            </a:r>
            <a:r>
              <a:rPr lang="en" sz="1400">
                <a:solidFill>
                  <a:schemeClr val="dk1"/>
                </a:solidFill>
                <a:latin typeface="Georgia"/>
                <a:ea typeface="Georgia"/>
                <a:cs typeface="Georgia"/>
                <a:sym typeface="Georgia"/>
              </a:rPr>
              <a:t> </a:t>
            </a:r>
            <a:r>
              <a:rPr lang="en" sz="1400">
                <a:solidFill>
                  <a:srgbClr val="1C4587"/>
                </a:solidFill>
                <a:latin typeface="Georgia"/>
                <a:ea typeface="Georgia"/>
                <a:cs typeface="Georgia"/>
                <a:sym typeface="Georgia"/>
              </a:rPr>
              <a:t>Headquarters of the Boroughs.</a:t>
            </a:r>
            <a:r>
              <a:rPr lang="en" sz="1400">
                <a:solidFill>
                  <a:schemeClr val="dk1"/>
                </a:solidFill>
                <a:latin typeface="Georgia"/>
                <a:ea typeface="Georgia"/>
                <a:cs typeface="Georgia"/>
                <a:sym typeface="Georgia"/>
              </a:rPr>
              <a:t> </a:t>
            </a:r>
            <a:endParaRPr sz="1400">
              <a:solidFill>
                <a:schemeClr val="dk1"/>
              </a:solidFill>
              <a:latin typeface="Georgia"/>
              <a:ea typeface="Georgia"/>
              <a:cs typeface="Georgia"/>
              <a:sym typeface="Georgia"/>
            </a:endParaRPr>
          </a:p>
          <a:p>
            <a:pPr indent="457200" lvl="0" marL="0" rtl="0" algn="just">
              <a:lnSpc>
                <a:spcPct val="190000"/>
              </a:lnSpc>
              <a:spcBef>
                <a:spcPts val="0"/>
              </a:spcBef>
              <a:spcAft>
                <a:spcPts val="0"/>
              </a:spcAft>
              <a:buClr>
                <a:schemeClr val="dk1"/>
              </a:buClr>
              <a:buSzPts val="935"/>
              <a:buFont typeface="Arial"/>
              <a:buNone/>
            </a:pPr>
            <a:r>
              <a:rPr lang="en" sz="1400">
                <a:solidFill>
                  <a:schemeClr val="dk1"/>
                </a:solidFill>
                <a:latin typeface="Georgia"/>
                <a:ea typeface="Georgia"/>
                <a:cs typeface="Georgia"/>
                <a:sym typeface="Georgia"/>
              </a:rPr>
              <a:t>● </a:t>
            </a:r>
            <a:r>
              <a:rPr i="1" lang="en" sz="1400">
                <a:solidFill>
                  <a:schemeClr val="dk1"/>
                </a:solidFill>
                <a:latin typeface="Georgia"/>
                <a:ea typeface="Georgia"/>
                <a:cs typeface="Georgia"/>
                <a:sym typeface="Georgia"/>
              </a:rPr>
              <a:t>Area</a:t>
            </a:r>
            <a:r>
              <a:rPr lang="en" sz="1400">
                <a:solidFill>
                  <a:schemeClr val="dk1"/>
                </a:solidFill>
                <a:latin typeface="Georgia"/>
                <a:ea typeface="Georgia"/>
                <a:cs typeface="Georgia"/>
                <a:sym typeface="Georgia"/>
              </a:rPr>
              <a:t> (sq mi)</a:t>
            </a:r>
            <a:r>
              <a:rPr i="1" lang="en" sz="1400">
                <a:solidFill>
                  <a:schemeClr val="dk1"/>
                </a:solidFill>
                <a:latin typeface="Georgia"/>
                <a:ea typeface="Georgia"/>
                <a:cs typeface="Georgia"/>
                <a:sym typeface="Georgia"/>
              </a:rPr>
              <a:t>:</a:t>
            </a:r>
            <a:r>
              <a:rPr lang="en" sz="1400">
                <a:solidFill>
                  <a:schemeClr val="dk1"/>
                </a:solidFill>
                <a:latin typeface="Georgia"/>
                <a:ea typeface="Georgia"/>
                <a:cs typeface="Georgia"/>
                <a:sym typeface="Georgia"/>
              </a:rPr>
              <a:t> </a:t>
            </a:r>
            <a:r>
              <a:rPr lang="en" sz="1400">
                <a:solidFill>
                  <a:srgbClr val="1C4587"/>
                </a:solidFill>
                <a:latin typeface="Georgia"/>
                <a:ea typeface="Georgia"/>
                <a:cs typeface="Georgia"/>
                <a:sym typeface="Georgia"/>
              </a:rPr>
              <a:t>Area of the borough in square miles.</a:t>
            </a:r>
            <a:endParaRPr sz="1400">
              <a:solidFill>
                <a:srgbClr val="1C4587"/>
              </a:solidFill>
              <a:latin typeface="Georgia"/>
              <a:ea typeface="Georgia"/>
              <a:cs typeface="Georgia"/>
              <a:sym typeface="Georgia"/>
            </a:endParaRPr>
          </a:p>
          <a:p>
            <a:pPr indent="0" lvl="0" marL="457200" rtl="0" algn="just">
              <a:lnSpc>
                <a:spcPct val="190000"/>
              </a:lnSpc>
              <a:spcBef>
                <a:spcPts val="0"/>
              </a:spcBef>
              <a:spcAft>
                <a:spcPts val="0"/>
              </a:spcAft>
              <a:buClr>
                <a:schemeClr val="dk1"/>
              </a:buClr>
              <a:buSzPts val="935"/>
              <a:buFont typeface="Arial"/>
              <a:buNone/>
            </a:pPr>
            <a:r>
              <a:rPr lang="en" sz="1400">
                <a:solidFill>
                  <a:schemeClr val="dk1"/>
                </a:solidFill>
                <a:latin typeface="Georgia"/>
                <a:ea typeface="Georgia"/>
                <a:cs typeface="Georgia"/>
                <a:sym typeface="Georgia"/>
              </a:rPr>
              <a:t>● </a:t>
            </a:r>
            <a:r>
              <a:rPr i="1" lang="en" sz="1400">
                <a:solidFill>
                  <a:schemeClr val="dk1"/>
                </a:solidFill>
                <a:latin typeface="Georgia"/>
                <a:ea typeface="Georgia"/>
                <a:cs typeface="Georgia"/>
                <a:sym typeface="Georgia"/>
              </a:rPr>
              <a:t>Population</a:t>
            </a:r>
            <a:r>
              <a:rPr lang="en" sz="1400">
                <a:solidFill>
                  <a:schemeClr val="dk1"/>
                </a:solidFill>
                <a:latin typeface="Georgia"/>
                <a:ea typeface="Georgia"/>
                <a:cs typeface="Georgia"/>
                <a:sym typeface="Georgia"/>
              </a:rPr>
              <a:t> (2013)</a:t>
            </a:r>
            <a:r>
              <a:rPr i="1" lang="en" sz="1400">
                <a:solidFill>
                  <a:schemeClr val="dk1"/>
                </a:solidFill>
                <a:latin typeface="Georgia"/>
                <a:ea typeface="Georgia"/>
                <a:cs typeface="Georgia"/>
                <a:sym typeface="Georgia"/>
              </a:rPr>
              <a:t>:</a:t>
            </a:r>
            <a:r>
              <a:rPr lang="en" sz="1400">
                <a:solidFill>
                  <a:schemeClr val="dk1"/>
                </a:solidFill>
                <a:latin typeface="Georgia"/>
                <a:ea typeface="Georgia"/>
                <a:cs typeface="Georgia"/>
                <a:sym typeface="Georgia"/>
              </a:rPr>
              <a:t> </a:t>
            </a:r>
            <a:r>
              <a:rPr lang="en" sz="1400">
                <a:solidFill>
                  <a:srgbClr val="1C4587"/>
                </a:solidFill>
                <a:latin typeface="Georgia"/>
                <a:ea typeface="Georgia"/>
                <a:cs typeface="Georgia"/>
                <a:sym typeface="Georgia"/>
              </a:rPr>
              <a:t>The population in the borough recorded during the year 2013. </a:t>
            </a:r>
            <a:endParaRPr sz="1400">
              <a:solidFill>
                <a:srgbClr val="1C4587"/>
              </a:solidFill>
              <a:latin typeface="Georgia"/>
              <a:ea typeface="Georgia"/>
              <a:cs typeface="Georgia"/>
              <a:sym typeface="Georgia"/>
            </a:endParaRPr>
          </a:p>
          <a:p>
            <a:pPr indent="457200" lvl="0" marL="0" rtl="0" algn="just">
              <a:lnSpc>
                <a:spcPct val="190000"/>
              </a:lnSpc>
              <a:spcBef>
                <a:spcPts val="0"/>
              </a:spcBef>
              <a:spcAft>
                <a:spcPts val="0"/>
              </a:spcAft>
              <a:buClr>
                <a:schemeClr val="dk1"/>
              </a:buClr>
              <a:buSzPts val="935"/>
              <a:buFont typeface="Arial"/>
              <a:buNone/>
            </a:pPr>
            <a:r>
              <a:rPr lang="en" sz="1400">
                <a:solidFill>
                  <a:schemeClr val="dk1"/>
                </a:solidFill>
                <a:latin typeface="Georgia"/>
                <a:ea typeface="Georgia"/>
                <a:cs typeface="Georgia"/>
                <a:sym typeface="Georgia"/>
              </a:rPr>
              <a:t>● </a:t>
            </a:r>
            <a:r>
              <a:rPr i="1" lang="en" sz="1400">
                <a:solidFill>
                  <a:schemeClr val="dk1"/>
                </a:solidFill>
                <a:latin typeface="Georgia"/>
                <a:ea typeface="Georgia"/>
                <a:cs typeface="Georgia"/>
                <a:sym typeface="Georgia"/>
              </a:rPr>
              <a:t>Co-ordinates:</a:t>
            </a:r>
            <a:r>
              <a:rPr lang="en" sz="1400">
                <a:solidFill>
                  <a:schemeClr val="dk1"/>
                </a:solidFill>
                <a:latin typeface="Georgia"/>
                <a:ea typeface="Georgia"/>
                <a:cs typeface="Georgia"/>
                <a:sym typeface="Georgia"/>
              </a:rPr>
              <a:t> </a:t>
            </a:r>
            <a:r>
              <a:rPr lang="en" sz="1400">
                <a:solidFill>
                  <a:srgbClr val="1C4587"/>
                </a:solidFill>
                <a:latin typeface="Georgia"/>
                <a:ea typeface="Georgia"/>
                <a:cs typeface="Georgia"/>
                <a:sym typeface="Georgia"/>
              </a:rPr>
              <a:t>The latitude and longitude of the boroughs. </a:t>
            </a:r>
            <a:endParaRPr sz="1400">
              <a:solidFill>
                <a:srgbClr val="1C4587"/>
              </a:solidFill>
              <a:latin typeface="Georgia"/>
              <a:ea typeface="Georgia"/>
              <a:cs typeface="Georgia"/>
              <a:sym typeface="Georgia"/>
            </a:endParaRPr>
          </a:p>
          <a:p>
            <a:pPr indent="457200" lvl="0" marL="0" rtl="0" algn="just">
              <a:lnSpc>
                <a:spcPct val="190000"/>
              </a:lnSpc>
              <a:spcBef>
                <a:spcPts val="0"/>
              </a:spcBef>
              <a:spcAft>
                <a:spcPts val="0"/>
              </a:spcAft>
              <a:buClr>
                <a:schemeClr val="dk1"/>
              </a:buClr>
              <a:buSzPts val="935"/>
              <a:buFont typeface="Arial"/>
              <a:buNone/>
            </a:pPr>
            <a:r>
              <a:rPr lang="en" sz="1400">
                <a:solidFill>
                  <a:schemeClr val="dk1"/>
                </a:solidFill>
                <a:latin typeface="Georgia"/>
                <a:ea typeface="Georgia"/>
                <a:cs typeface="Georgia"/>
                <a:sym typeface="Georgia"/>
              </a:rPr>
              <a:t>● </a:t>
            </a:r>
            <a:r>
              <a:rPr i="1" lang="en" sz="1400">
                <a:solidFill>
                  <a:schemeClr val="dk1"/>
                </a:solidFill>
                <a:latin typeface="Georgia"/>
                <a:ea typeface="Georgia"/>
                <a:cs typeface="Georgia"/>
                <a:sym typeface="Georgia"/>
              </a:rPr>
              <a:t>Nr. in map:</a:t>
            </a:r>
            <a:r>
              <a:rPr lang="en" sz="1400">
                <a:solidFill>
                  <a:schemeClr val="dk1"/>
                </a:solidFill>
                <a:latin typeface="Georgia"/>
                <a:ea typeface="Georgia"/>
                <a:cs typeface="Georgia"/>
                <a:sym typeface="Georgia"/>
              </a:rPr>
              <a:t> </a:t>
            </a:r>
            <a:r>
              <a:rPr lang="en" sz="1400">
                <a:solidFill>
                  <a:srgbClr val="1C4587"/>
                </a:solidFill>
                <a:latin typeface="Georgia"/>
                <a:ea typeface="Georgia"/>
                <a:cs typeface="Georgia"/>
                <a:sym typeface="Georgia"/>
              </a:rPr>
              <a:t>The number assigned to each borough to represent visually on a map.</a:t>
            </a:r>
            <a:endParaRPr sz="1400">
              <a:solidFill>
                <a:srgbClr val="1C4587"/>
              </a:solidFill>
              <a:latin typeface="Georgia"/>
              <a:ea typeface="Georgia"/>
              <a:cs typeface="Georgia"/>
              <a:sym typeface="Georgia"/>
            </a:endParaRPr>
          </a:p>
          <a:p>
            <a:pPr indent="0" lvl="0" marL="0" rtl="0" algn="l">
              <a:lnSpc>
                <a:spcPct val="105000"/>
              </a:lnSpc>
              <a:spcBef>
                <a:spcPts val="0"/>
              </a:spcBef>
              <a:spcAft>
                <a:spcPts val="1200"/>
              </a:spcAft>
              <a:buSzPts val="935"/>
              <a:buNone/>
            </a:pPr>
            <a:r>
              <a:t/>
            </a:r>
            <a:endParaRPr sz="2130"/>
          </a:p>
        </p:txBody>
      </p:sp>
      <p:sp>
        <p:nvSpPr>
          <p:cNvPr id="126" name="Google Shape;126;p24"/>
          <p:cNvSpPr txBox="1"/>
          <p:nvPr/>
        </p:nvSpPr>
        <p:spPr>
          <a:xfrm>
            <a:off x="970950" y="405425"/>
            <a:ext cx="71217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Comfortaa"/>
                <a:ea typeface="Comfortaa"/>
                <a:cs typeface="Comfortaa"/>
                <a:sym typeface="Comfortaa"/>
              </a:rPr>
              <a:t>Parameters Listed</a:t>
            </a:r>
            <a:endParaRPr b="1" sz="2100">
              <a:latin typeface="Comfortaa"/>
              <a:ea typeface="Comfortaa"/>
              <a:cs typeface="Comfortaa"/>
              <a:sym typeface="Comforta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5"/>
          <p:cNvPicPr preferRelativeResize="0"/>
          <p:nvPr/>
        </p:nvPicPr>
        <p:blipFill>
          <a:blip r:embed="rId3">
            <a:alphaModFix/>
          </a:blip>
          <a:stretch>
            <a:fillRect/>
          </a:stretch>
        </p:blipFill>
        <p:spPr>
          <a:xfrm>
            <a:off x="181200" y="74750"/>
            <a:ext cx="8781600" cy="4668550"/>
          </a:xfrm>
          <a:prstGeom prst="rect">
            <a:avLst/>
          </a:prstGeom>
          <a:noFill/>
          <a:ln>
            <a:noFill/>
          </a:ln>
        </p:spPr>
      </p:pic>
      <p:sp>
        <p:nvSpPr>
          <p:cNvPr id="132" name="Google Shape;132;p25"/>
          <p:cNvSpPr txBox="1"/>
          <p:nvPr/>
        </p:nvSpPr>
        <p:spPr>
          <a:xfrm>
            <a:off x="3072000" y="4743300"/>
            <a:ext cx="3000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latin typeface="Georgia"/>
                <a:ea typeface="Georgia"/>
                <a:cs typeface="Georgia"/>
                <a:sym typeface="Georgia"/>
              </a:rPr>
              <a:t>F</a:t>
            </a:r>
            <a:r>
              <a:rPr lang="en" sz="1500">
                <a:solidFill>
                  <a:schemeClr val="dk1"/>
                </a:solidFill>
                <a:latin typeface="Georgia"/>
                <a:ea typeface="Georgia"/>
                <a:cs typeface="Georgia"/>
                <a:sym typeface="Georgia"/>
              </a:rPr>
              <a:t>ig. [4]</a:t>
            </a:r>
            <a:endParaRPr sz="1500">
              <a:solidFill>
                <a:schemeClr val="dk1"/>
              </a:solidFill>
              <a:latin typeface="Georgia"/>
              <a:ea typeface="Georgia"/>
              <a:cs typeface="Georgia"/>
              <a:sym typeface="Georgi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420">
                <a:latin typeface="Comfortaa"/>
                <a:ea typeface="Comfortaa"/>
                <a:cs typeface="Comfortaa"/>
                <a:sym typeface="Comfortaa"/>
              </a:rPr>
              <a:t>Parameters Listed</a:t>
            </a:r>
            <a:endParaRPr b="1" sz="2420">
              <a:latin typeface="Comfortaa"/>
              <a:ea typeface="Comfortaa"/>
              <a:cs typeface="Comfortaa"/>
              <a:sym typeface="Comfortaa"/>
            </a:endParaRPr>
          </a:p>
        </p:txBody>
      </p:sp>
      <p:sp>
        <p:nvSpPr>
          <p:cNvPr id="138" name="Google Shape;138;p26"/>
          <p:cNvSpPr txBox="1"/>
          <p:nvPr>
            <p:ph idx="1" type="body"/>
          </p:nvPr>
        </p:nvSpPr>
        <p:spPr>
          <a:xfrm>
            <a:off x="311700" y="1299475"/>
            <a:ext cx="8520600" cy="2471700"/>
          </a:xfrm>
          <a:prstGeom prst="rect">
            <a:avLst/>
          </a:prstGeom>
        </p:spPr>
        <p:txBody>
          <a:bodyPr anchorCtr="0" anchor="t" bIns="91425" lIns="91425" spcFirstLastPara="1" rIns="91425" wrap="square" tIns="91425">
            <a:noAutofit/>
          </a:bodyPr>
          <a:lstStyle/>
          <a:p>
            <a:pPr indent="0" lvl="0" marL="457200" rtl="0" algn="just">
              <a:lnSpc>
                <a:spcPct val="200000"/>
              </a:lnSpc>
              <a:spcBef>
                <a:spcPts val="0"/>
              </a:spcBef>
              <a:spcAft>
                <a:spcPts val="0"/>
              </a:spcAft>
              <a:buClr>
                <a:schemeClr val="dk1"/>
              </a:buClr>
              <a:buSzPts val="1100"/>
              <a:buFont typeface="Arial"/>
              <a:buNone/>
            </a:pPr>
            <a:r>
              <a:rPr lang="en">
                <a:solidFill>
                  <a:schemeClr val="dk1"/>
                </a:solidFill>
                <a:latin typeface="Georgia"/>
                <a:ea typeface="Georgia"/>
                <a:cs typeface="Georgia"/>
                <a:sym typeface="Georgia"/>
              </a:rPr>
              <a:t>● </a:t>
            </a:r>
            <a:r>
              <a:rPr i="1" lang="en">
                <a:solidFill>
                  <a:schemeClr val="dk1"/>
                </a:solidFill>
                <a:latin typeface="Georgia"/>
                <a:ea typeface="Georgia"/>
                <a:cs typeface="Georgia"/>
                <a:sym typeface="Georgia"/>
              </a:rPr>
              <a:t>Neighborhood:</a:t>
            </a:r>
            <a:r>
              <a:rPr lang="en">
                <a:solidFill>
                  <a:schemeClr val="dk1"/>
                </a:solidFill>
                <a:latin typeface="Georgia"/>
                <a:ea typeface="Georgia"/>
                <a:cs typeface="Georgia"/>
                <a:sym typeface="Georgia"/>
              </a:rPr>
              <a:t> </a:t>
            </a:r>
            <a:r>
              <a:rPr lang="en">
                <a:solidFill>
                  <a:srgbClr val="1C4587"/>
                </a:solidFill>
                <a:latin typeface="Georgia"/>
                <a:ea typeface="Georgia"/>
                <a:cs typeface="Georgia"/>
                <a:sym typeface="Georgia"/>
              </a:rPr>
              <a:t>Name of the neighborhood in the Borough. </a:t>
            </a:r>
            <a:endParaRPr>
              <a:solidFill>
                <a:srgbClr val="1C4587"/>
              </a:solidFill>
              <a:latin typeface="Georgia"/>
              <a:ea typeface="Georgia"/>
              <a:cs typeface="Georgia"/>
              <a:sym typeface="Georgia"/>
            </a:endParaRPr>
          </a:p>
          <a:p>
            <a:pPr indent="0" lvl="0" marL="457200" rtl="0" algn="just">
              <a:lnSpc>
                <a:spcPct val="200000"/>
              </a:lnSpc>
              <a:spcBef>
                <a:spcPts val="0"/>
              </a:spcBef>
              <a:spcAft>
                <a:spcPts val="0"/>
              </a:spcAft>
              <a:buClr>
                <a:schemeClr val="dk1"/>
              </a:buClr>
              <a:buSzPts val="1100"/>
              <a:buFont typeface="Arial"/>
              <a:buNone/>
            </a:pPr>
            <a:r>
              <a:rPr lang="en">
                <a:solidFill>
                  <a:schemeClr val="dk1"/>
                </a:solidFill>
                <a:latin typeface="Georgia"/>
                <a:ea typeface="Georgia"/>
                <a:cs typeface="Georgia"/>
                <a:sym typeface="Georgia"/>
              </a:rPr>
              <a:t>● </a:t>
            </a:r>
            <a:r>
              <a:rPr i="1" lang="en">
                <a:solidFill>
                  <a:schemeClr val="dk1"/>
                </a:solidFill>
                <a:latin typeface="Georgia"/>
                <a:ea typeface="Georgia"/>
                <a:cs typeface="Georgia"/>
                <a:sym typeface="Georgia"/>
              </a:rPr>
              <a:t>Borough:</a:t>
            </a:r>
            <a:r>
              <a:rPr lang="en">
                <a:solidFill>
                  <a:schemeClr val="dk1"/>
                </a:solidFill>
                <a:latin typeface="Georgia"/>
                <a:ea typeface="Georgia"/>
                <a:cs typeface="Georgia"/>
                <a:sym typeface="Georgia"/>
              </a:rPr>
              <a:t> </a:t>
            </a:r>
            <a:r>
              <a:rPr lang="en">
                <a:solidFill>
                  <a:srgbClr val="1C4587"/>
                </a:solidFill>
                <a:latin typeface="Georgia"/>
                <a:ea typeface="Georgia"/>
                <a:cs typeface="Georgia"/>
                <a:sym typeface="Georgia"/>
              </a:rPr>
              <a:t>Name of the Borough.</a:t>
            </a:r>
            <a:r>
              <a:rPr lang="en">
                <a:solidFill>
                  <a:schemeClr val="dk1"/>
                </a:solidFill>
                <a:latin typeface="Georgia"/>
                <a:ea typeface="Georgia"/>
                <a:cs typeface="Georgia"/>
                <a:sym typeface="Georgia"/>
              </a:rPr>
              <a:t> </a:t>
            </a:r>
            <a:endParaRPr>
              <a:solidFill>
                <a:schemeClr val="dk1"/>
              </a:solidFill>
              <a:latin typeface="Georgia"/>
              <a:ea typeface="Georgia"/>
              <a:cs typeface="Georgia"/>
              <a:sym typeface="Georgia"/>
            </a:endParaRPr>
          </a:p>
          <a:p>
            <a:pPr indent="0" lvl="0" marL="457200" rtl="0" algn="just">
              <a:lnSpc>
                <a:spcPct val="200000"/>
              </a:lnSpc>
              <a:spcBef>
                <a:spcPts val="0"/>
              </a:spcBef>
              <a:spcAft>
                <a:spcPts val="0"/>
              </a:spcAft>
              <a:buClr>
                <a:schemeClr val="dk1"/>
              </a:buClr>
              <a:buSzPts val="1100"/>
              <a:buFont typeface="Arial"/>
              <a:buNone/>
            </a:pPr>
            <a:r>
              <a:rPr lang="en">
                <a:solidFill>
                  <a:schemeClr val="dk1"/>
                </a:solidFill>
                <a:latin typeface="Georgia"/>
                <a:ea typeface="Georgia"/>
                <a:cs typeface="Georgia"/>
                <a:sym typeface="Georgia"/>
              </a:rPr>
              <a:t>● </a:t>
            </a:r>
            <a:r>
              <a:rPr i="1" lang="en">
                <a:solidFill>
                  <a:schemeClr val="dk1"/>
                </a:solidFill>
                <a:latin typeface="Georgia"/>
                <a:ea typeface="Georgia"/>
                <a:cs typeface="Georgia"/>
                <a:sym typeface="Georgia"/>
              </a:rPr>
              <a:t>Latitude:</a:t>
            </a:r>
            <a:r>
              <a:rPr lang="en">
                <a:solidFill>
                  <a:schemeClr val="dk1"/>
                </a:solidFill>
                <a:latin typeface="Georgia"/>
                <a:ea typeface="Georgia"/>
                <a:cs typeface="Georgia"/>
                <a:sym typeface="Georgia"/>
              </a:rPr>
              <a:t> </a:t>
            </a:r>
            <a:r>
              <a:rPr lang="en">
                <a:solidFill>
                  <a:srgbClr val="1C4587"/>
                </a:solidFill>
                <a:latin typeface="Georgia"/>
                <a:ea typeface="Georgia"/>
                <a:cs typeface="Georgia"/>
                <a:sym typeface="Georgia"/>
              </a:rPr>
              <a:t>Latitude of the Borough.</a:t>
            </a:r>
            <a:endParaRPr>
              <a:solidFill>
                <a:srgbClr val="1C4587"/>
              </a:solidFill>
              <a:latin typeface="Georgia"/>
              <a:ea typeface="Georgia"/>
              <a:cs typeface="Georgia"/>
              <a:sym typeface="Georgia"/>
            </a:endParaRPr>
          </a:p>
          <a:p>
            <a:pPr indent="0" lvl="0" marL="457200" rtl="0" algn="just">
              <a:lnSpc>
                <a:spcPct val="200000"/>
              </a:lnSpc>
              <a:spcBef>
                <a:spcPts val="0"/>
              </a:spcBef>
              <a:spcAft>
                <a:spcPts val="0"/>
              </a:spcAft>
              <a:buClr>
                <a:schemeClr val="dk1"/>
              </a:buClr>
              <a:buSzPts val="1100"/>
              <a:buFont typeface="Arial"/>
              <a:buNone/>
            </a:pPr>
            <a:r>
              <a:rPr lang="en">
                <a:solidFill>
                  <a:schemeClr val="dk1"/>
                </a:solidFill>
                <a:latin typeface="Georgia"/>
                <a:ea typeface="Georgia"/>
                <a:cs typeface="Georgia"/>
                <a:sym typeface="Georgia"/>
              </a:rPr>
              <a:t>● </a:t>
            </a:r>
            <a:r>
              <a:rPr i="1" lang="en">
                <a:solidFill>
                  <a:schemeClr val="dk1"/>
                </a:solidFill>
                <a:latin typeface="Georgia"/>
                <a:ea typeface="Georgia"/>
                <a:cs typeface="Georgia"/>
                <a:sym typeface="Georgia"/>
              </a:rPr>
              <a:t>Longitude:</a:t>
            </a:r>
            <a:r>
              <a:rPr lang="en">
                <a:solidFill>
                  <a:schemeClr val="dk1"/>
                </a:solidFill>
                <a:latin typeface="Georgia"/>
                <a:ea typeface="Georgia"/>
                <a:cs typeface="Georgia"/>
                <a:sym typeface="Georgia"/>
              </a:rPr>
              <a:t> </a:t>
            </a:r>
            <a:r>
              <a:rPr lang="en">
                <a:solidFill>
                  <a:srgbClr val="1C4587"/>
                </a:solidFill>
                <a:latin typeface="Georgia"/>
                <a:ea typeface="Georgia"/>
                <a:cs typeface="Georgia"/>
                <a:sym typeface="Georgia"/>
              </a:rPr>
              <a:t>Longitude of the Borough.</a:t>
            </a:r>
            <a:endParaRPr>
              <a:solidFill>
                <a:srgbClr val="1C4587"/>
              </a:solidFill>
              <a:latin typeface="Georgia"/>
              <a:ea typeface="Georgia"/>
              <a:cs typeface="Georgia"/>
              <a:sym typeface="Georgia"/>
            </a:endParaRPr>
          </a:p>
          <a:p>
            <a:pPr indent="0" lvl="0" marL="0" rtl="0" algn="l">
              <a:spcBef>
                <a:spcPts val="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7"/>
          <p:cNvSpPr txBox="1"/>
          <p:nvPr>
            <p:ph idx="1" type="body"/>
          </p:nvPr>
        </p:nvSpPr>
        <p:spPr>
          <a:xfrm>
            <a:off x="527550" y="1224675"/>
            <a:ext cx="8071200" cy="3020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a:solidFill>
                  <a:schemeClr val="dk1"/>
                </a:solidFill>
                <a:highlight>
                  <a:schemeClr val="lt1"/>
                </a:highlight>
                <a:latin typeface="Comfortaa"/>
                <a:ea typeface="Comfortaa"/>
                <a:cs typeface="Comfortaa"/>
                <a:sym typeface="Comfortaa"/>
              </a:rPr>
              <a:t>Problem Statement :</a:t>
            </a:r>
            <a:r>
              <a:rPr lang="en">
                <a:solidFill>
                  <a:schemeClr val="dk1"/>
                </a:solidFill>
                <a:highlight>
                  <a:schemeClr val="lt1"/>
                </a:highlight>
                <a:latin typeface="Georgia"/>
                <a:ea typeface="Georgia"/>
                <a:cs typeface="Georgia"/>
                <a:sym typeface="Georgia"/>
              </a:rPr>
              <a:t> </a:t>
            </a:r>
            <a:r>
              <a:rPr lang="en">
                <a:solidFill>
                  <a:srgbClr val="1C4587"/>
                </a:solidFill>
                <a:highlight>
                  <a:schemeClr val="lt1"/>
                </a:highlight>
                <a:latin typeface="Georgia"/>
                <a:ea typeface="Georgia"/>
                <a:cs typeface="Georgia"/>
                <a:sym typeface="Georgia"/>
              </a:rPr>
              <a:t>This project aims to select the safest borough in London based on the total crimes, explore the neighborhoods of that borough to find the 10 most common venues in each neighborhood and finally cluster the neighborhoods using K-Means Clustering.</a:t>
            </a:r>
            <a:endParaRPr>
              <a:solidFill>
                <a:srgbClr val="1C4587"/>
              </a:solidFill>
              <a:highlight>
                <a:schemeClr val="lt1"/>
              </a:highlight>
              <a:latin typeface="Georgia"/>
              <a:ea typeface="Georgia"/>
              <a:cs typeface="Georgia"/>
              <a:sym typeface="Georgia"/>
            </a:endParaRPr>
          </a:p>
          <a:p>
            <a:pPr indent="0" lvl="0" marL="0" rtl="0" algn="l">
              <a:spcBef>
                <a:spcPts val="1200"/>
              </a:spcBef>
              <a:spcAft>
                <a:spcPts val="0"/>
              </a:spcAft>
              <a:buNone/>
            </a:pPr>
            <a:r>
              <a:t/>
            </a:r>
            <a:endParaRPr>
              <a:solidFill>
                <a:schemeClr val="dk1"/>
              </a:solidFill>
              <a:highlight>
                <a:schemeClr val="lt1"/>
              </a:highlight>
              <a:latin typeface="Georgia"/>
              <a:ea typeface="Georgia"/>
              <a:cs typeface="Georgia"/>
              <a:sym typeface="Georgia"/>
            </a:endParaRPr>
          </a:p>
          <a:p>
            <a:pPr indent="0" lvl="0" marL="0" rtl="0" algn="just">
              <a:spcBef>
                <a:spcPts val="1200"/>
              </a:spcBef>
              <a:spcAft>
                <a:spcPts val="1200"/>
              </a:spcAft>
              <a:buNone/>
            </a:pPr>
            <a:r>
              <a:rPr b="1" lang="en">
                <a:solidFill>
                  <a:schemeClr val="dk1"/>
                </a:solidFill>
                <a:highlight>
                  <a:schemeClr val="lt1"/>
                </a:highlight>
                <a:latin typeface="Comfortaa"/>
                <a:ea typeface="Comfortaa"/>
                <a:cs typeface="Comfortaa"/>
                <a:sym typeface="Comfortaa"/>
              </a:rPr>
              <a:t>Interests :</a:t>
            </a:r>
            <a:r>
              <a:rPr lang="en">
                <a:solidFill>
                  <a:schemeClr val="dk1"/>
                </a:solidFill>
                <a:highlight>
                  <a:schemeClr val="lt1"/>
                </a:highlight>
                <a:latin typeface="Georgia"/>
                <a:ea typeface="Georgia"/>
                <a:cs typeface="Georgia"/>
                <a:sym typeface="Georgia"/>
              </a:rPr>
              <a:t> </a:t>
            </a:r>
            <a:r>
              <a:rPr lang="en">
                <a:solidFill>
                  <a:srgbClr val="1C4587"/>
                </a:solidFill>
                <a:highlight>
                  <a:schemeClr val="lt1"/>
                </a:highlight>
                <a:latin typeface="Georgia"/>
                <a:ea typeface="Georgia"/>
                <a:cs typeface="Georgia"/>
                <a:sym typeface="Georgia"/>
              </a:rPr>
              <a:t>Expats who are considering to relocate to London will be interested to identify the safest borough in London and explore its neighborhoods and common venues around each neighborhood.</a:t>
            </a:r>
            <a:endParaRPr>
              <a:solidFill>
                <a:srgbClr val="1C4587"/>
              </a:solidFill>
              <a:highlight>
                <a:schemeClr val="lt1"/>
              </a:highlight>
              <a:latin typeface="Georgia"/>
              <a:ea typeface="Georgia"/>
              <a:cs typeface="Georgia"/>
              <a:sym typeface="Georgia"/>
            </a:endParaRPr>
          </a:p>
        </p:txBody>
      </p:sp>
      <p:sp>
        <p:nvSpPr>
          <p:cNvPr id="144" name="Google Shape;144;p27"/>
          <p:cNvSpPr txBox="1"/>
          <p:nvPr/>
        </p:nvSpPr>
        <p:spPr>
          <a:xfrm>
            <a:off x="626400" y="381900"/>
            <a:ext cx="78735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700">
                <a:latin typeface="Comfortaa"/>
                <a:ea typeface="Comfortaa"/>
                <a:cs typeface="Comfortaa"/>
                <a:sym typeface="Comfortaa"/>
              </a:rPr>
              <a:t>Problem Statement and Interests</a:t>
            </a:r>
            <a:endParaRPr b="1" sz="2700">
              <a:latin typeface="Comfortaa"/>
              <a:ea typeface="Comfortaa"/>
              <a:cs typeface="Comfortaa"/>
              <a:sym typeface="Comforta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8"/>
          <p:cNvSpPr txBox="1"/>
          <p:nvPr>
            <p:ph type="title"/>
          </p:nvPr>
        </p:nvSpPr>
        <p:spPr>
          <a:xfrm>
            <a:off x="463650" y="53225"/>
            <a:ext cx="8216700" cy="55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20">
                <a:latin typeface="Comfortaa"/>
                <a:ea typeface="Comfortaa"/>
                <a:cs typeface="Comfortaa"/>
                <a:sym typeface="Comfortaa"/>
              </a:rPr>
              <a:t>Steps included in our project</a:t>
            </a:r>
            <a:endParaRPr b="1" sz="2720">
              <a:latin typeface="Comfortaa"/>
              <a:ea typeface="Comfortaa"/>
              <a:cs typeface="Comfortaa"/>
              <a:sym typeface="Comfortaa"/>
            </a:endParaRPr>
          </a:p>
        </p:txBody>
      </p:sp>
      <p:pic>
        <p:nvPicPr>
          <p:cNvPr id="150" name="Google Shape;150;p28"/>
          <p:cNvPicPr preferRelativeResize="0"/>
          <p:nvPr/>
        </p:nvPicPr>
        <p:blipFill>
          <a:blip r:embed="rId3">
            <a:alphaModFix/>
          </a:blip>
          <a:stretch>
            <a:fillRect/>
          </a:stretch>
        </p:blipFill>
        <p:spPr>
          <a:xfrm>
            <a:off x="1332200" y="655800"/>
            <a:ext cx="6524501" cy="4487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9"/>
          <p:cNvSpPr txBox="1"/>
          <p:nvPr>
            <p:ph type="title"/>
          </p:nvPr>
        </p:nvSpPr>
        <p:spPr>
          <a:xfrm>
            <a:off x="2019225" y="0"/>
            <a:ext cx="5264100" cy="50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420">
                <a:latin typeface="Comfortaa"/>
                <a:ea typeface="Comfortaa"/>
                <a:cs typeface="Comfortaa"/>
                <a:sym typeface="Comfortaa"/>
              </a:rPr>
              <a:t>Existing projects</a:t>
            </a:r>
            <a:endParaRPr b="1" sz="2420">
              <a:latin typeface="Comfortaa"/>
              <a:ea typeface="Comfortaa"/>
              <a:cs typeface="Comfortaa"/>
              <a:sym typeface="Comfortaa"/>
            </a:endParaRPr>
          </a:p>
        </p:txBody>
      </p:sp>
      <p:pic>
        <p:nvPicPr>
          <p:cNvPr id="156" name="Google Shape;156;p29"/>
          <p:cNvPicPr preferRelativeResize="0"/>
          <p:nvPr/>
        </p:nvPicPr>
        <p:blipFill>
          <a:blip r:embed="rId3">
            <a:alphaModFix/>
          </a:blip>
          <a:stretch>
            <a:fillRect/>
          </a:stretch>
        </p:blipFill>
        <p:spPr>
          <a:xfrm>
            <a:off x="74175" y="556400"/>
            <a:ext cx="4636573" cy="4125125"/>
          </a:xfrm>
          <a:prstGeom prst="rect">
            <a:avLst/>
          </a:prstGeom>
          <a:noFill/>
          <a:ln>
            <a:noFill/>
          </a:ln>
        </p:spPr>
      </p:pic>
      <p:sp>
        <p:nvSpPr>
          <p:cNvPr id="157" name="Google Shape;157;p29"/>
          <p:cNvSpPr txBox="1"/>
          <p:nvPr/>
        </p:nvSpPr>
        <p:spPr>
          <a:xfrm>
            <a:off x="1979025" y="4681525"/>
            <a:ext cx="11553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Georgia"/>
                <a:ea typeface="Georgia"/>
                <a:cs typeface="Georgia"/>
                <a:sym typeface="Georgia"/>
              </a:rPr>
              <a:t>Fig. [5]</a:t>
            </a:r>
            <a:endParaRPr sz="1500">
              <a:latin typeface="Georgia"/>
              <a:ea typeface="Georgia"/>
              <a:cs typeface="Georgia"/>
              <a:sym typeface="Georgia"/>
            </a:endParaRPr>
          </a:p>
        </p:txBody>
      </p:sp>
      <p:pic>
        <p:nvPicPr>
          <p:cNvPr id="158" name="Google Shape;158;p29"/>
          <p:cNvPicPr preferRelativeResize="0"/>
          <p:nvPr/>
        </p:nvPicPr>
        <p:blipFill>
          <a:blip r:embed="rId4">
            <a:alphaModFix/>
          </a:blip>
          <a:stretch>
            <a:fillRect/>
          </a:stretch>
        </p:blipFill>
        <p:spPr>
          <a:xfrm>
            <a:off x="4822900" y="556400"/>
            <a:ext cx="4196625" cy="4125125"/>
          </a:xfrm>
          <a:prstGeom prst="rect">
            <a:avLst/>
          </a:prstGeom>
          <a:noFill/>
          <a:ln>
            <a:noFill/>
          </a:ln>
        </p:spPr>
      </p:pic>
      <p:sp>
        <p:nvSpPr>
          <p:cNvPr id="159" name="Google Shape;159;p29"/>
          <p:cNvSpPr txBox="1"/>
          <p:nvPr/>
        </p:nvSpPr>
        <p:spPr>
          <a:xfrm>
            <a:off x="5344425" y="4681525"/>
            <a:ext cx="3000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latin typeface="Georgia"/>
                <a:ea typeface="Georgia"/>
                <a:cs typeface="Georgia"/>
                <a:sym typeface="Georgia"/>
              </a:rPr>
              <a:t>F</a:t>
            </a:r>
            <a:r>
              <a:rPr lang="en" sz="1500">
                <a:solidFill>
                  <a:schemeClr val="dk1"/>
                </a:solidFill>
                <a:latin typeface="Georgia"/>
                <a:ea typeface="Georgia"/>
                <a:cs typeface="Georgia"/>
                <a:sym typeface="Georgia"/>
              </a:rPr>
              <a:t>ig. [6]</a:t>
            </a:r>
            <a:endParaRPr sz="1500">
              <a:solidFill>
                <a:schemeClr val="dk1"/>
              </a:solidFill>
              <a:latin typeface="Georgia"/>
              <a:ea typeface="Georgia"/>
              <a:cs typeface="Georgia"/>
              <a:sym typeface="Georgi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0"/>
          <p:cNvSpPr txBox="1"/>
          <p:nvPr/>
        </p:nvSpPr>
        <p:spPr>
          <a:xfrm>
            <a:off x="210200" y="2324700"/>
            <a:ext cx="4302600" cy="1108200"/>
          </a:xfrm>
          <a:prstGeom prst="rect">
            <a:avLst/>
          </a:prstGeom>
          <a:noFill/>
          <a:ln>
            <a:noFill/>
          </a:ln>
        </p:spPr>
        <p:txBody>
          <a:bodyPr anchorCtr="0" anchor="t" bIns="91425" lIns="91425" spcFirstLastPara="1" rIns="91425" wrap="square" tIns="91425">
            <a:spAutoFit/>
          </a:bodyPr>
          <a:lstStyle/>
          <a:p>
            <a:pPr indent="-323850" lvl="0" marL="457200" rtl="0" algn="just">
              <a:spcBef>
                <a:spcPts val="0"/>
              </a:spcBef>
              <a:spcAft>
                <a:spcPts val="0"/>
              </a:spcAft>
              <a:buClr>
                <a:srgbClr val="1C4587"/>
              </a:buClr>
              <a:buSzPts val="1500"/>
              <a:buFont typeface="Georgia"/>
              <a:buAutoNum type="arabicPeriod"/>
            </a:pPr>
            <a:r>
              <a:rPr lang="en" sz="1500">
                <a:solidFill>
                  <a:srgbClr val="1C4587"/>
                </a:solidFill>
                <a:latin typeface="Georgia"/>
                <a:ea typeface="Georgia"/>
                <a:cs typeface="Georgia"/>
                <a:sym typeface="Georgia"/>
              </a:rPr>
              <a:t>This website gives us information about what is happening in our area.</a:t>
            </a:r>
            <a:endParaRPr sz="1500">
              <a:solidFill>
                <a:srgbClr val="1C4587"/>
              </a:solidFill>
              <a:latin typeface="Georgia"/>
              <a:ea typeface="Georgia"/>
              <a:cs typeface="Georgia"/>
              <a:sym typeface="Georgia"/>
            </a:endParaRPr>
          </a:p>
          <a:p>
            <a:pPr indent="0" lvl="0" marL="0" rtl="0" algn="just">
              <a:spcBef>
                <a:spcPts val="0"/>
              </a:spcBef>
              <a:spcAft>
                <a:spcPts val="0"/>
              </a:spcAft>
              <a:buNone/>
            </a:pPr>
            <a:r>
              <a:t/>
            </a:r>
            <a:endParaRPr sz="1500">
              <a:solidFill>
                <a:srgbClr val="1C4587"/>
              </a:solidFill>
              <a:latin typeface="Georgia"/>
              <a:ea typeface="Georgia"/>
              <a:cs typeface="Georgia"/>
              <a:sym typeface="Georgia"/>
            </a:endParaRPr>
          </a:p>
          <a:p>
            <a:pPr indent="-323850" lvl="0" marL="457200" rtl="0" algn="just">
              <a:spcBef>
                <a:spcPts val="0"/>
              </a:spcBef>
              <a:spcAft>
                <a:spcPts val="0"/>
              </a:spcAft>
              <a:buClr>
                <a:srgbClr val="1C4587"/>
              </a:buClr>
              <a:buSzPts val="1500"/>
              <a:buFont typeface="Georgia"/>
              <a:buAutoNum type="arabicPeriod"/>
            </a:pPr>
            <a:r>
              <a:rPr lang="en" sz="1500">
                <a:solidFill>
                  <a:srgbClr val="1C4587"/>
                </a:solidFill>
                <a:latin typeface="Georgia"/>
                <a:ea typeface="Georgia"/>
                <a:cs typeface="Georgia"/>
                <a:sym typeface="Georgia"/>
              </a:rPr>
              <a:t>They only provide stats and advice.</a:t>
            </a:r>
            <a:endParaRPr sz="1500">
              <a:solidFill>
                <a:srgbClr val="1C4587"/>
              </a:solidFill>
              <a:latin typeface="Georgia"/>
              <a:ea typeface="Georgia"/>
              <a:cs typeface="Georgia"/>
              <a:sym typeface="Georgia"/>
            </a:endParaRPr>
          </a:p>
        </p:txBody>
      </p:sp>
      <p:sp>
        <p:nvSpPr>
          <p:cNvPr id="165" name="Google Shape;165;p30"/>
          <p:cNvSpPr txBox="1"/>
          <p:nvPr/>
        </p:nvSpPr>
        <p:spPr>
          <a:xfrm>
            <a:off x="4512800" y="2324700"/>
            <a:ext cx="4413900" cy="1569900"/>
          </a:xfrm>
          <a:prstGeom prst="rect">
            <a:avLst/>
          </a:prstGeom>
          <a:noFill/>
          <a:ln>
            <a:noFill/>
          </a:ln>
        </p:spPr>
        <p:txBody>
          <a:bodyPr anchorCtr="0" anchor="t" bIns="91425" lIns="91425" spcFirstLastPara="1" rIns="91425" wrap="square" tIns="91425">
            <a:spAutoFit/>
          </a:bodyPr>
          <a:lstStyle/>
          <a:p>
            <a:pPr indent="-323850" lvl="0" marL="457200" rtl="0" algn="just">
              <a:spcBef>
                <a:spcPts val="0"/>
              </a:spcBef>
              <a:spcAft>
                <a:spcPts val="0"/>
              </a:spcAft>
              <a:buClr>
                <a:srgbClr val="1C4587"/>
              </a:buClr>
              <a:buSzPts val="1500"/>
              <a:buFont typeface="Georgia"/>
              <a:buAutoNum type="arabicPeriod"/>
            </a:pPr>
            <a:r>
              <a:rPr lang="en" sz="1500">
                <a:solidFill>
                  <a:srgbClr val="1C4587"/>
                </a:solidFill>
                <a:latin typeface="Georgia"/>
                <a:ea typeface="Georgia"/>
                <a:cs typeface="Georgia"/>
                <a:sym typeface="Georgia"/>
              </a:rPr>
              <a:t>Our project will give the safest borough in London on the basis of crime data.</a:t>
            </a:r>
            <a:endParaRPr sz="1500">
              <a:solidFill>
                <a:srgbClr val="1C4587"/>
              </a:solidFill>
              <a:latin typeface="Georgia"/>
              <a:ea typeface="Georgia"/>
              <a:cs typeface="Georgia"/>
              <a:sym typeface="Georgia"/>
            </a:endParaRPr>
          </a:p>
          <a:p>
            <a:pPr indent="0" lvl="0" marL="0" rtl="0" algn="just">
              <a:spcBef>
                <a:spcPts val="0"/>
              </a:spcBef>
              <a:spcAft>
                <a:spcPts val="0"/>
              </a:spcAft>
              <a:buNone/>
            </a:pPr>
            <a:r>
              <a:t/>
            </a:r>
            <a:endParaRPr sz="1500">
              <a:solidFill>
                <a:srgbClr val="1C4587"/>
              </a:solidFill>
              <a:latin typeface="Georgia"/>
              <a:ea typeface="Georgia"/>
              <a:cs typeface="Georgia"/>
              <a:sym typeface="Georgia"/>
            </a:endParaRPr>
          </a:p>
          <a:p>
            <a:pPr indent="-323850" lvl="0" marL="457200" rtl="0" algn="just">
              <a:spcBef>
                <a:spcPts val="0"/>
              </a:spcBef>
              <a:spcAft>
                <a:spcPts val="0"/>
              </a:spcAft>
              <a:buClr>
                <a:srgbClr val="1C4587"/>
              </a:buClr>
              <a:buSzPts val="1500"/>
              <a:buFont typeface="Georgia"/>
              <a:buAutoNum type="arabicPeriod"/>
            </a:pPr>
            <a:r>
              <a:rPr lang="en" sz="1500">
                <a:solidFill>
                  <a:srgbClr val="1C4587"/>
                </a:solidFill>
                <a:latin typeface="Georgia"/>
                <a:ea typeface="Georgia"/>
                <a:cs typeface="Georgia"/>
                <a:sym typeface="Georgia"/>
              </a:rPr>
              <a:t>Our project also clusters the 10 most common venue in the neighbourhood of the safest area.</a:t>
            </a:r>
            <a:endParaRPr sz="1500">
              <a:solidFill>
                <a:srgbClr val="1C4587"/>
              </a:solidFill>
              <a:latin typeface="Georgia"/>
              <a:ea typeface="Georgia"/>
              <a:cs typeface="Georgia"/>
              <a:sym typeface="Georgia"/>
            </a:endParaRPr>
          </a:p>
        </p:txBody>
      </p:sp>
      <p:sp>
        <p:nvSpPr>
          <p:cNvPr id="166" name="Google Shape;166;p30"/>
          <p:cNvSpPr txBox="1"/>
          <p:nvPr/>
        </p:nvSpPr>
        <p:spPr>
          <a:xfrm>
            <a:off x="1125150" y="1507425"/>
            <a:ext cx="22806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700">
                <a:latin typeface="Comfortaa"/>
                <a:ea typeface="Comfortaa"/>
                <a:cs typeface="Comfortaa"/>
                <a:sym typeface="Comfortaa"/>
              </a:rPr>
              <a:t>Existing </a:t>
            </a:r>
            <a:endParaRPr b="1" sz="2700">
              <a:latin typeface="Comfortaa"/>
              <a:ea typeface="Comfortaa"/>
              <a:cs typeface="Comfortaa"/>
              <a:sym typeface="Comfortaa"/>
            </a:endParaRPr>
          </a:p>
        </p:txBody>
      </p:sp>
      <p:sp>
        <p:nvSpPr>
          <p:cNvPr id="167" name="Google Shape;167;p30"/>
          <p:cNvSpPr txBox="1"/>
          <p:nvPr/>
        </p:nvSpPr>
        <p:spPr>
          <a:xfrm>
            <a:off x="5613350" y="1507425"/>
            <a:ext cx="26397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700">
                <a:latin typeface="Comfortaa"/>
                <a:ea typeface="Comfortaa"/>
                <a:cs typeface="Comfortaa"/>
                <a:sym typeface="Comfortaa"/>
              </a:rPr>
              <a:t>Proposed</a:t>
            </a:r>
            <a:endParaRPr b="1" sz="2700">
              <a:latin typeface="Comfortaa"/>
              <a:ea typeface="Comfortaa"/>
              <a:cs typeface="Comfortaa"/>
              <a:sym typeface="Comforta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txBox="1"/>
          <p:nvPr>
            <p:ph type="title"/>
          </p:nvPr>
        </p:nvSpPr>
        <p:spPr>
          <a:xfrm>
            <a:off x="422025" y="672200"/>
            <a:ext cx="8308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20">
                <a:latin typeface="Comfortaa"/>
                <a:ea typeface="Comfortaa"/>
                <a:cs typeface="Comfortaa"/>
                <a:sym typeface="Comfortaa"/>
              </a:rPr>
              <a:t>Proposed Project benefits</a:t>
            </a:r>
            <a:endParaRPr b="1" sz="2720">
              <a:latin typeface="Comfortaa"/>
              <a:ea typeface="Comfortaa"/>
              <a:cs typeface="Comfortaa"/>
              <a:sym typeface="Comfortaa"/>
            </a:endParaRPr>
          </a:p>
        </p:txBody>
      </p:sp>
      <p:sp>
        <p:nvSpPr>
          <p:cNvPr id="173" name="Google Shape;173;p31"/>
          <p:cNvSpPr txBox="1"/>
          <p:nvPr>
            <p:ph idx="1" type="body"/>
          </p:nvPr>
        </p:nvSpPr>
        <p:spPr>
          <a:xfrm>
            <a:off x="527475" y="1727100"/>
            <a:ext cx="8097900" cy="20832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It gives you an insight of secure places to live in London, based on the crime data.</a:t>
            </a:r>
            <a:endParaRPr>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It also gives you the places of your </a:t>
            </a:r>
            <a:r>
              <a:rPr lang="en">
                <a:solidFill>
                  <a:srgbClr val="1C4587"/>
                </a:solidFill>
                <a:latin typeface="Georgia"/>
                <a:ea typeface="Georgia"/>
                <a:cs typeface="Georgia"/>
                <a:sym typeface="Georgia"/>
              </a:rPr>
              <a:t>likeness by clustering them.</a:t>
            </a:r>
            <a:endParaRPr>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The project focuses on people shifting from one country to another.</a:t>
            </a:r>
            <a:endParaRPr>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This project helps investors and businessmen to invest at the right place.</a:t>
            </a:r>
            <a:endParaRPr>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This project helps in the overall development of an area.</a:t>
            </a:r>
            <a:endParaRPr>
              <a:solidFill>
                <a:srgbClr val="1C4587"/>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ctrTitle"/>
          </p:nvPr>
        </p:nvSpPr>
        <p:spPr>
          <a:xfrm>
            <a:off x="415525" y="524200"/>
            <a:ext cx="8430300" cy="58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b="1" lang="en" sz="2700">
                <a:latin typeface="Comfortaa"/>
                <a:ea typeface="Comfortaa"/>
                <a:cs typeface="Comfortaa"/>
                <a:sym typeface="Comfortaa"/>
              </a:rPr>
              <a:t>Background</a:t>
            </a:r>
            <a:endParaRPr b="1" sz="2700">
              <a:latin typeface="Comfortaa"/>
              <a:ea typeface="Comfortaa"/>
              <a:cs typeface="Comfortaa"/>
              <a:sym typeface="Comfortaa"/>
            </a:endParaRPr>
          </a:p>
        </p:txBody>
      </p:sp>
      <p:sp>
        <p:nvSpPr>
          <p:cNvPr id="64" name="Google Shape;64;p14"/>
          <p:cNvSpPr txBox="1"/>
          <p:nvPr>
            <p:ph idx="1" type="subTitle"/>
          </p:nvPr>
        </p:nvSpPr>
        <p:spPr>
          <a:xfrm>
            <a:off x="356850" y="1457350"/>
            <a:ext cx="8430300" cy="2832900"/>
          </a:xfrm>
          <a:prstGeom prst="rect">
            <a:avLst/>
          </a:prstGeom>
        </p:spPr>
        <p:txBody>
          <a:bodyPr anchorCtr="0" anchor="t" bIns="91425" lIns="91425" spcFirstLastPara="1" rIns="91425" wrap="square" tIns="91425">
            <a:noAutofit/>
          </a:bodyPr>
          <a:lstStyle/>
          <a:p>
            <a:pPr indent="457200" lvl="0" marL="0" rtl="0" algn="just">
              <a:lnSpc>
                <a:spcPct val="200000"/>
              </a:lnSpc>
              <a:spcBef>
                <a:spcPts val="0"/>
              </a:spcBef>
              <a:spcAft>
                <a:spcPts val="0"/>
              </a:spcAft>
              <a:buClr>
                <a:schemeClr val="dk1"/>
              </a:buClr>
              <a:buSzPts val="1100"/>
              <a:buFont typeface="Arial"/>
              <a:buNone/>
            </a:pPr>
            <a:r>
              <a:rPr lang="en" sz="1500">
                <a:solidFill>
                  <a:srgbClr val="1C4587"/>
                </a:solidFill>
                <a:highlight>
                  <a:srgbClr val="FFFFFF"/>
                </a:highlight>
                <a:latin typeface="Georgia"/>
                <a:ea typeface="Georgia"/>
                <a:cs typeface="Georgia"/>
                <a:sym typeface="Georgia"/>
              </a:rPr>
              <a:t>An average person moves around 5 times in their lifetime. </a:t>
            </a:r>
            <a:r>
              <a:rPr lang="en" sz="1500">
                <a:solidFill>
                  <a:srgbClr val="1C4587"/>
                </a:solidFill>
                <a:latin typeface="Georgia"/>
                <a:ea typeface="Georgia"/>
                <a:cs typeface="Georgia"/>
                <a:sym typeface="Georgia"/>
              </a:rPr>
              <a:t>This brings us to the question: “Do people move until they find a place to settle down where they truly feel happy, or do our wants and needs change over time, prompting us to eventually leave a town we once called home for a new area that will bring us satisfaction? Or, do we too often move to a new area without knowing exactly where we’re getting into, forcing us to turn tail and run at the first sign of discomfort?”</a:t>
            </a:r>
            <a:endParaRPr sz="1500">
              <a:solidFill>
                <a:srgbClr val="1C4587"/>
              </a:solidFill>
              <a:latin typeface="Georgia"/>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2"/>
          <p:cNvSpPr txBox="1"/>
          <p:nvPr>
            <p:ph type="title"/>
          </p:nvPr>
        </p:nvSpPr>
        <p:spPr>
          <a:xfrm>
            <a:off x="311700" y="1838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20">
                <a:latin typeface="Comfortaa"/>
                <a:ea typeface="Comfortaa"/>
                <a:cs typeface="Comfortaa"/>
                <a:sym typeface="Comfortaa"/>
              </a:rPr>
              <a:t>Technology</a:t>
            </a:r>
            <a:r>
              <a:rPr b="1" lang="en" sz="2720">
                <a:latin typeface="Comfortaa"/>
                <a:ea typeface="Comfortaa"/>
                <a:cs typeface="Comfortaa"/>
                <a:sym typeface="Comfortaa"/>
              </a:rPr>
              <a:t> used in our project</a:t>
            </a:r>
            <a:endParaRPr b="1" sz="2720">
              <a:latin typeface="Comfortaa"/>
              <a:ea typeface="Comfortaa"/>
              <a:cs typeface="Comfortaa"/>
              <a:sym typeface="Comfortaa"/>
            </a:endParaRPr>
          </a:p>
        </p:txBody>
      </p:sp>
      <p:sp>
        <p:nvSpPr>
          <p:cNvPr id="179" name="Google Shape;179;p32"/>
          <p:cNvSpPr txBox="1"/>
          <p:nvPr>
            <p:ph idx="1" type="body"/>
          </p:nvPr>
        </p:nvSpPr>
        <p:spPr>
          <a:xfrm>
            <a:off x="544025" y="1023700"/>
            <a:ext cx="3598200" cy="24507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a:solidFill>
                  <a:schemeClr val="dk1"/>
                </a:solidFill>
                <a:latin typeface="Comfortaa"/>
                <a:ea typeface="Comfortaa"/>
                <a:cs typeface="Comfortaa"/>
                <a:sym typeface="Comfortaa"/>
              </a:rPr>
              <a:t>Machine Learning :</a:t>
            </a:r>
            <a:r>
              <a:rPr lang="en" sz="1600">
                <a:solidFill>
                  <a:schemeClr val="dk1"/>
                </a:solidFill>
              </a:rPr>
              <a:t> </a:t>
            </a:r>
            <a:r>
              <a:rPr lang="en">
                <a:solidFill>
                  <a:srgbClr val="1C4587"/>
                </a:solidFill>
                <a:latin typeface="Georgia"/>
                <a:ea typeface="Georgia"/>
                <a:cs typeface="Georgia"/>
                <a:sym typeface="Georgia"/>
              </a:rPr>
              <a:t>We are using K-means clustering </a:t>
            </a:r>
            <a:r>
              <a:rPr lang="en">
                <a:solidFill>
                  <a:srgbClr val="1C4587"/>
                </a:solidFill>
                <a:latin typeface="Georgia"/>
                <a:ea typeface="Georgia"/>
                <a:cs typeface="Georgia"/>
                <a:sym typeface="Georgia"/>
              </a:rPr>
              <a:t>algorithm</a:t>
            </a:r>
            <a:r>
              <a:rPr lang="en">
                <a:solidFill>
                  <a:srgbClr val="1C4587"/>
                </a:solidFill>
                <a:latin typeface="Georgia"/>
                <a:ea typeface="Georgia"/>
                <a:cs typeface="Georgia"/>
                <a:sym typeface="Georgia"/>
              </a:rPr>
              <a:t> in order to cluster 10 most common venues in the safest borough of London on the basis of their similarities.</a:t>
            </a:r>
            <a:endParaRPr>
              <a:solidFill>
                <a:srgbClr val="1C4587"/>
              </a:solidFill>
              <a:latin typeface="Georgia"/>
              <a:ea typeface="Georgia"/>
              <a:cs typeface="Georgia"/>
              <a:sym typeface="Georgia"/>
            </a:endParaRPr>
          </a:p>
        </p:txBody>
      </p:sp>
      <p:pic>
        <p:nvPicPr>
          <p:cNvPr id="180" name="Google Shape;180;p32"/>
          <p:cNvPicPr preferRelativeResize="0"/>
          <p:nvPr/>
        </p:nvPicPr>
        <p:blipFill>
          <a:blip r:embed="rId3">
            <a:alphaModFix/>
          </a:blip>
          <a:stretch>
            <a:fillRect/>
          </a:stretch>
        </p:blipFill>
        <p:spPr>
          <a:xfrm>
            <a:off x="4612200" y="1023688"/>
            <a:ext cx="4220100" cy="38125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3"/>
          <p:cNvSpPr txBox="1"/>
          <p:nvPr>
            <p:ph type="title"/>
          </p:nvPr>
        </p:nvSpPr>
        <p:spPr>
          <a:xfrm>
            <a:off x="311700" y="605850"/>
            <a:ext cx="8520600" cy="680100"/>
          </a:xfrm>
          <a:prstGeom prst="rect">
            <a:avLst/>
          </a:prstGeom>
        </p:spPr>
        <p:txBody>
          <a:bodyPr anchorCtr="0" anchor="t" bIns="91425" lIns="91425" spcFirstLastPara="1" rIns="91425" wrap="square" tIns="91425">
            <a:noAutofit/>
          </a:bodyPr>
          <a:lstStyle/>
          <a:p>
            <a:pPr indent="0" lvl="0" marL="0" rtl="0" algn="ctr">
              <a:lnSpc>
                <a:spcPct val="115000"/>
              </a:lnSpc>
              <a:spcBef>
                <a:spcPts val="1800"/>
              </a:spcBef>
              <a:spcAft>
                <a:spcPts val="0"/>
              </a:spcAft>
              <a:buClr>
                <a:schemeClr val="dk1"/>
              </a:buClr>
              <a:buSzPts val="1100"/>
              <a:buFont typeface="Arial"/>
              <a:buNone/>
            </a:pPr>
            <a:r>
              <a:rPr b="1" lang="en" sz="2400">
                <a:solidFill>
                  <a:srgbClr val="202124"/>
                </a:solidFill>
                <a:highlight>
                  <a:srgbClr val="FFFFFF"/>
                </a:highlight>
                <a:latin typeface="Comfortaa"/>
                <a:ea typeface="Comfortaa"/>
                <a:cs typeface="Comfortaa"/>
                <a:sym typeface="Comfortaa"/>
              </a:rPr>
              <a:t>Why use K-Means Clustering ? </a:t>
            </a:r>
            <a:endParaRPr b="1" sz="2400">
              <a:solidFill>
                <a:srgbClr val="202124"/>
              </a:solidFill>
              <a:highlight>
                <a:srgbClr val="FFFFFF"/>
              </a:highlight>
              <a:latin typeface="Comfortaa"/>
              <a:ea typeface="Comfortaa"/>
              <a:cs typeface="Comfortaa"/>
              <a:sym typeface="Comfortaa"/>
            </a:endParaRPr>
          </a:p>
          <a:p>
            <a:pPr indent="0" lvl="0" marL="0" rtl="0" algn="l">
              <a:spcBef>
                <a:spcPts val="400"/>
              </a:spcBef>
              <a:spcAft>
                <a:spcPts val="0"/>
              </a:spcAft>
              <a:buNone/>
            </a:pPr>
            <a:r>
              <a:t/>
            </a:r>
            <a:endParaRPr sz="2400"/>
          </a:p>
        </p:txBody>
      </p:sp>
      <p:sp>
        <p:nvSpPr>
          <p:cNvPr id="186" name="Google Shape;186;p33"/>
          <p:cNvSpPr txBox="1"/>
          <p:nvPr>
            <p:ph idx="1" type="body"/>
          </p:nvPr>
        </p:nvSpPr>
        <p:spPr>
          <a:xfrm>
            <a:off x="311700" y="1669175"/>
            <a:ext cx="8520600" cy="2899800"/>
          </a:xfrm>
          <a:prstGeom prst="rect">
            <a:avLst/>
          </a:prstGeom>
        </p:spPr>
        <p:txBody>
          <a:bodyPr anchorCtr="0" anchor="t" bIns="91425" lIns="91425" spcFirstLastPara="1" rIns="91425" wrap="square" tIns="91425">
            <a:normAutofit/>
          </a:bodyPr>
          <a:lstStyle/>
          <a:p>
            <a:pPr indent="-342900" lvl="0" marL="457200" rtl="0" algn="just">
              <a:spcBef>
                <a:spcPts val="1200"/>
              </a:spcBef>
              <a:spcAft>
                <a:spcPts val="0"/>
              </a:spcAft>
              <a:buClr>
                <a:srgbClr val="1C4587"/>
              </a:buClr>
              <a:buSzPts val="1800"/>
              <a:buFont typeface="Georgia"/>
              <a:buChar char="●"/>
            </a:pPr>
            <a:r>
              <a:rPr lang="en">
                <a:solidFill>
                  <a:srgbClr val="1C4587"/>
                </a:solidFill>
                <a:highlight>
                  <a:srgbClr val="FFFFFF"/>
                </a:highlight>
                <a:latin typeface="Georgia"/>
                <a:ea typeface="Georgia"/>
                <a:cs typeface="Georgia"/>
                <a:sym typeface="Georgia"/>
              </a:rPr>
              <a:t>Relatively simple to implement.</a:t>
            </a:r>
            <a:endParaRPr>
              <a:solidFill>
                <a:srgbClr val="1C4587"/>
              </a:solidFill>
              <a:highlight>
                <a:srgbClr val="FFFFFF"/>
              </a:highlight>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Char char="●"/>
            </a:pPr>
            <a:r>
              <a:rPr lang="en">
                <a:solidFill>
                  <a:srgbClr val="1C4587"/>
                </a:solidFill>
                <a:highlight>
                  <a:srgbClr val="FFFFFF"/>
                </a:highlight>
                <a:latin typeface="Georgia"/>
                <a:ea typeface="Georgia"/>
                <a:cs typeface="Georgia"/>
                <a:sym typeface="Georgia"/>
              </a:rPr>
              <a:t>Scales to large data sets.</a:t>
            </a:r>
            <a:endParaRPr>
              <a:solidFill>
                <a:srgbClr val="1C4587"/>
              </a:solidFill>
              <a:highlight>
                <a:srgbClr val="FFFFFF"/>
              </a:highlight>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Char char="●"/>
            </a:pPr>
            <a:r>
              <a:rPr lang="en">
                <a:solidFill>
                  <a:srgbClr val="1C4587"/>
                </a:solidFill>
                <a:highlight>
                  <a:srgbClr val="FFFFFF"/>
                </a:highlight>
                <a:latin typeface="Georgia"/>
                <a:ea typeface="Georgia"/>
                <a:cs typeface="Georgia"/>
                <a:sym typeface="Georgia"/>
              </a:rPr>
              <a:t>Guarantees convergence.</a:t>
            </a:r>
            <a:endParaRPr>
              <a:solidFill>
                <a:srgbClr val="1C4587"/>
              </a:solidFill>
              <a:highlight>
                <a:srgbClr val="FFFFFF"/>
              </a:highlight>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Char char="●"/>
            </a:pPr>
            <a:r>
              <a:rPr lang="en">
                <a:solidFill>
                  <a:srgbClr val="1C4587"/>
                </a:solidFill>
                <a:highlight>
                  <a:srgbClr val="FFFFFF"/>
                </a:highlight>
                <a:latin typeface="Georgia"/>
                <a:ea typeface="Georgia"/>
                <a:cs typeface="Georgia"/>
                <a:sym typeface="Georgia"/>
              </a:rPr>
              <a:t>Can warm-start the positions of centroids.</a:t>
            </a:r>
            <a:endParaRPr>
              <a:solidFill>
                <a:srgbClr val="1C4587"/>
              </a:solidFill>
              <a:highlight>
                <a:srgbClr val="FFFFFF"/>
              </a:highlight>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Char char="●"/>
            </a:pPr>
            <a:r>
              <a:rPr lang="en">
                <a:solidFill>
                  <a:srgbClr val="1C4587"/>
                </a:solidFill>
                <a:highlight>
                  <a:srgbClr val="FFFFFF"/>
                </a:highlight>
                <a:latin typeface="Georgia"/>
                <a:ea typeface="Georgia"/>
                <a:cs typeface="Georgia"/>
                <a:sym typeface="Georgia"/>
              </a:rPr>
              <a:t>Easily adapts to new examples.</a:t>
            </a:r>
            <a:endParaRPr>
              <a:solidFill>
                <a:srgbClr val="1C4587"/>
              </a:solidFill>
              <a:highlight>
                <a:srgbClr val="FFFFFF"/>
              </a:highlight>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Char char="●"/>
            </a:pPr>
            <a:r>
              <a:rPr lang="en">
                <a:solidFill>
                  <a:srgbClr val="1C4587"/>
                </a:solidFill>
                <a:highlight>
                  <a:srgbClr val="FFFFFF"/>
                </a:highlight>
                <a:latin typeface="Georgia"/>
                <a:ea typeface="Georgia"/>
                <a:cs typeface="Georgia"/>
                <a:sym typeface="Georgia"/>
              </a:rPr>
              <a:t>Generalizes to clusters of different shapes and sizes, such as elliptical clusters.</a:t>
            </a:r>
            <a:endParaRPr b="1" sz="2300">
              <a:solidFill>
                <a:srgbClr val="1C4587"/>
              </a:solidFill>
              <a:highlight>
                <a:srgbClr val="FFFFFF"/>
              </a:highlight>
              <a:latin typeface="Georgia"/>
              <a:ea typeface="Georgia"/>
              <a:cs typeface="Georgia"/>
              <a:sym typeface="Georgi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4"/>
          <p:cNvSpPr txBox="1"/>
          <p:nvPr>
            <p:ph type="title"/>
          </p:nvPr>
        </p:nvSpPr>
        <p:spPr>
          <a:xfrm>
            <a:off x="1810500" y="154250"/>
            <a:ext cx="577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00">
                <a:latin typeface="Comfortaa"/>
                <a:ea typeface="Comfortaa"/>
                <a:cs typeface="Comfortaa"/>
                <a:sym typeface="Comfortaa"/>
              </a:rPr>
              <a:t>Tools used in our project</a:t>
            </a:r>
            <a:endParaRPr b="1" sz="2700">
              <a:latin typeface="Comfortaa"/>
              <a:ea typeface="Comfortaa"/>
              <a:cs typeface="Comfortaa"/>
              <a:sym typeface="Comfortaa"/>
            </a:endParaRPr>
          </a:p>
        </p:txBody>
      </p:sp>
      <p:sp>
        <p:nvSpPr>
          <p:cNvPr id="192" name="Google Shape;192;p34"/>
          <p:cNvSpPr txBox="1"/>
          <p:nvPr>
            <p:ph idx="1" type="body"/>
          </p:nvPr>
        </p:nvSpPr>
        <p:spPr>
          <a:xfrm>
            <a:off x="601650" y="1016000"/>
            <a:ext cx="7940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sz="2100">
                <a:solidFill>
                  <a:srgbClr val="1C4587"/>
                </a:solidFill>
                <a:latin typeface="Georgia"/>
                <a:ea typeface="Georgia"/>
                <a:cs typeface="Georgia"/>
                <a:sym typeface="Georgia"/>
              </a:rPr>
              <a:t>Python 3 </a:t>
            </a:r>
            <a:r>
              <a:rPr lang="en"/>
              <a:t>                                                   2.    </a:t>
            </a:r>
            <a:r>
              <a:rPr lang="en" sz="2100">
                <a:solidFill>
                  <a:srgbClr val="1C4587"/>
                </a:solidFill>
                <a:latin typeface="Georgia"/>
                <a:ea typeface="Georgia"/>
                <a:cs typeface="Georgia"/>
                <a:sym typeface="Georgia"/>
              </a:rPr>
              <a:t>Foursquare API</a:t>
            </a:r>
            <a:endParaRPr sz="2100">
              <a:solidFill>
                <a:srgbClr val="1C4587"/>
              </a:solidFill>
              <a:latin typeface="Georgia"/>
              <a:ea typeface="Georgia"/>
              <a:cs typeface="Georgia"/>
              <a:sym typeface="Georgia"/>
            </a:endParaRPr>
          </a:p>
        </p:txBody>
      </p:sp>
      <p:pic>
        <p:nvPicPr>
          <p:cNvPr id="193" name="Google Shape;193;p34"/>
          <p:cNvPicPr preferRelativeResize="0"/>
          <p:nvPr/>
        </p:nvPicPr>
        <p:blipFill>
          <a:blip r:embed="rId3">
            <a:alphaModFix/>
          </a:blip>
          <a:stretch>
            <a:fillRect/>
          </a:stretch>
        </p:blipFill>
        <p:spPr>
          <a:xfrm>
            <a:off x="728125" y="1774700"/>
            <a:ext cx="2705150" cy="2639425"/>
          </a:xfrm>
          <a:prstGeom prst="rect">
            <a:avLst/>
          </a:prstGeom>
          <a:noFill/>
          <a:ln>
            <a:noFill/>
          </a:ln>
        </p:spPr>
      </p:pic>
      <p:pic>
        <p:nvPicPr>
          <p:cNvPr id="194" name="Google Shape;194;p34"/>
          <p:cNvPicPr preferRelativeResize="0"/>
          <p:nvPr/>
        </p:nvPicPr>
        <p:blipFill>
          <a:blip r:embed="rId4">
            <a:alphaModFix/>
          </a:blip>
          <a:stretch>
            <a:fillRect/>
          </a:stretch>
        </p:blipFill>
        <p:spPr>
          <a:xfrm>
            <a:off x="5392950" y="1829700"/>
            <a:ext cx="2529425" cy="25294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5"/>
          <p:cNvSpPr txBox="1"/>
          <p:nvPr>
            <p:ph type="title"/>
          </p:nvPr>
        </p:nvSpPr>
        <p:spPr>
          <a:xfrm>
            <a:off x="311700" y="489200"/>
            <a:ext cx="8520600" cy="59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20">
                <a:latin typeface="Comfortaa"/>
                <a:ea typeface="Comfortaa"/>
                <a:cs typeface="Comfortaa"/>
                <a:sym typeface="Comfortaa"/>
              </a:rPr>
              <a:t>Social Impact </a:t>
            </a:r>
            <a:endParaRPr b="1" sz="2720">
              <a:latin typeface="Comfortaa"/>
              <a:ea typeface="Comfortaa"/>
              <a:cs typeface="Comfortaa"/>
              <a:sym typeface="Comfortaa"/>
            </a:endParaRPr>
          </a:p>
        </p:txBody>
      </p:sp>
      <p:sp>
        <p:nvSpPr>
          <p:cNvPr id="200" name="Google Shape;200;p35"/>
          <p:cNvSpPr txBox="1"/>
          <p:nvPr>
            <p:ph idx="1" type="body"/>
          </p:nvPr>
        </p:nvSpPr>
        <p:spPr>
          <a:xfrm>
            <a:off x="311700" y="1396775"/>
            <a:ext cx="8520600" cy="3000900"/>
          </a:xfrm>
          <a:prstGeom prst="rect">
            <a:avLst/>
          </a:prstGeom>
        </p:spPr>
        <p:txBody>
          <a:bodyPr anchorCtr="0" anchor="t" bIns="91425" lIns="91425" spcFirstLastPara="1" rIns="91425" wrap="square" tIns="91425">
            <a:normAutofit/>
          </a:bodyPr>
          <a:lstStyle/>
          <a:p>
            <a:pPr indent="-342900" lvl="0" marL="457200" rtl="0" algn="just">
              <a:lnSpc>
                <a:spcPct val="115000"/>
              </a:lnSpc>
              <a:spcBef>
                <a:spcPts val="0"/>
              </a:spcBef>
              <a:spcAft>
                <a:spcPts val="0"/>
              </a:spcAft>
              <a:buClr>
                <a:srgbClr val="1C4587"/>
              </a:buClr>
              <a:buSzPts val="1800"/>
              <a:buFont typeface="Georgia"/>
              <a:buChar char="●"/>
            </a:pPr>
            <a:r>
              <a:rPr lang="en">
                <a:solidFill>
                  <a:srgbClr val="1C4587"/>
                </a:solidFill>
                <a:highlight>
                  <a:srgbClr val="FFFFFF"/>
                </a:highlight>
                <a:latin typeface="Georgia"/>
                <a:ea typeface="Georgia"/>
                <a:cs typeface="Georgia"/>
                <a:sym typeface="Georgia"/>
              </a:rPr>
              <a:t>A reduction in the numbers and cost of injuries and violence.</a:t>
            </a:r>
            <a:endParaRPr>
              <a:solidFill>
                <a:srgbClr val="1C4587"/>
              </a:solidFill>
              <a:highlight>
                <a:srgbClr val="FFFFFF"/>
              </a:highlight>
              <a:latin typeface="Georgia"/>
              <a:ea typeface="Georgia"/>
              <a:cs typeface="Georgia"/>
              <a:sym typeface="Georgia"/>
            </a:endParaRPr>
          </a:p>
          <a:p>
            <a:pPr indent="-342900" lvl="0" marL="457200" rtl="0" algn="just">
              <a:lnSpc>
                <a:spcPct val="115000"/>
              </a:lnSpc>
              <a:spcBef>
                <a:spcPts val="0"/>
              </a:spcBef>
              <a:spcAft>
                <a:spcPts val="0"/>
              </a:spcAft>
              <a:buClr>
                <a:srgbClr val="1C4587"/>
              </a:buClr>
              <a:buSzPts val="1800"/>
              <a:buChar char="●"/>
            </a:pPr>
            <a:r>
              <a:rPr lang="en">
                <a:solidFill>
                  <a:srgbClr val="1C4587"/>
                </a:solidFill>
                <a:highlight>
                  <a:srgbClr val="FFFFFF"/>
                </a:highlight>
                <a:latin typeface="Georgia"/>
                <a:ea typeface="Georgia"/>
                <a:cs typeface="Georgia"/>
                <a:sym typeface="Georgia"/>
              </a:rPr>
              <a:t>A promotion of </a:t>
            </a:r>
            <a:r>
              <a:rPr b="1" lang="en">
                <a:solidFill>
                  <a:srgbClr val="1C4587"/>
                </a:solidFill>
                <a:highlight>
                  <a:srgbClr val="FFFFFF"/>
                </a:highlight>
                <a:latin typeface="Georgia"/>
                <a:ea typeface="Georgia"/>
                <a:cs typeface="Georgia"/>
                <a:sym typeface="Georgia"/>
              </a:rPr>
              <a:t>health</a:t>
            </a:r>
            <a:r>
              <a:rPr lang="en">
                <a:solidFill>
                  <a:srgbClr val="1C4587"/>
                </a:solidFill>
                <a:highlight>
                  <a:srgbClr val="FFFFFF"/>
                </a:highlight>
                <a:latin typeface="Georgia"/>
                <a:ea typeface="Georgia"/>
                <a:cs typeface="Georgia"/>
                <a:sym typeface="Georgia"/>
              </a:rPr>
              <a:t> and </a:t>
            </a:r>
            <a:r>
              <a:rPr b="1" lang="en">
                <a:solidFill>
                  <a:srgbClr val="1C4587"/>
                </a:solidFill>
                <a:highlight>
                  <a:srgbClr val="FFFFFF"/>
                </a:highlight>
                <a:latin typeface="Georgia"/>
                <a:ea typeface="Georgia"/>
                <a:cs typeface="Georgia"/>
                <a:sym typeface="Georgia"/>
              </a:rPr>
              <a:t>safety</a:t>
            </a:r>
            <a:r>
              <a:rPr lang="en">
                <a:solidFill>
                  <a:srgbClr val="1C4587"/>
                </a:solidFill>
                <a:highlight>
                  <a:srgbClr val="FFFFFF"/>
                </a:highlight>
                <a:latin typeface="Georgia"/>
                <a:ea typeface="Georgia"/>
                <a:cs typeface="Georgia"/>
                <a:sym typeface="Georgia"/>
              </a:rPr>
              <a:t> in their </a:t>
            </a:r>
            <a:r>
              <a:rPr b="1" lang="en">
                <a:solidFill>
                  <a:srgbClr val="1C4587"/>
                </a:solidFill>
                <a:highlight>
                  <a:srgbClr val="FFFFFF"/>
                </a:highlight>
                <a:latin typeface="Georgia"/>
                <a:ea typeface="Georgia"/>
                <a:cs typeface="Georgia"/>
                <a:sym typeface="Georgia"/>
              </a:rPr>
              <a:t>community</a:t>
            </a:r>
            <a:r>
              <a:rPr lang="en">
                <a:solidFill>
                  <a:srgbClr val="1C4587"/>
                </a:solidFill>
                <a:highlight>
                  <a:srgbClr val="FFFFFF"/>
                </a:highlight>
                <a:latin typeface="Georgia"/>
                <a:ea typeface="Georgia"/>
                <a:cs typeface="Georgia"/>
                <a:sym typeface="Georgia"/>
              </a:rPr>
              <a:t>.</a:t>
            </a:r>
            <a:endParaRPr>
              <a:solidFill>
                <a:srgbClr val="1C4587"/>
              </a:solidFill>
              <a:highlight>
                <a:srgbClr val="FFFFFF"/>
              </a:highlight>
              <a:latin typeface="Georgia"/>
              <a:ea typeface="Georgia"/>
              <a:cs typeface="Georgia"/>
              <a:sym typeface="Georgia"/>
            </a:endParaRPr>
          </a:p>
          <a:p>
            <a:pPr indent="-342900" lvl="0" marL="457200" rtl="0" algn="just">
              <a:lnSpc>
                <a:spcPct val="115000"/>
              </a:lnSpc>
              <a:spcBef>
                <a:spcPts val="0"/>
              </a:spcBef>
              <a:spcAft>
                <a:spcPts val="0"/>
              </a:spcAft>
              <a:buClr>
                <a:srgbClr val="1C4587"/>
              </a:buClr>
              <a:buSzPts val="1800"/>
              <a:buFont typeface="Georgia"/>
              <a:buChar char="●"/>
            </a:pPr>
            <a:r>
              <a:rPr lang="en">
                <a:solidFill>
                  <a:srgbClr val="1C4587"/>
                </a:solidFill>
                <a:highlight>
                  <a:srgbClr val="FFFFFF"/>
                </a:highlight>
                <a:latin typeface="Georgia"/>
                <a:ea typeface="Georgia"/>
                <a:cs typeface="Georgia"/>
                <a:sym typeface="Georgia"/>
              </a:rPr>
              <a:t>A sense of community pride.</a:t>
            </a:r>
            <a:endParaRPr>
              <a:solidFill>
                <a:srgbClr val="1C4587"/>
              </a:solidFill>
              <a:highlight>
                <a:srgbClr val="FFFFFF"/>
              </a:highlight>
              <a:latin typeface="Georgia"/>
              <a:ea typeface="Georgia"/>
              <a:cs typeface="Georgia"/>
              <a:sym typeface="Georgia"/>
            </a:endParaRPr>
          </a:p>
          <a:p>
            <a:pPr indent="-342900" lvl="0" marL="457200" rtl="0" algn="just">
              <a:lnSpc>
                <a:spcPct val="115000"/>
              </a:lnSpc>
              <a:spcBef>
                <a:spcPts val="0"/>
              </a:spcBef>
              <a:spcAft>
                <a:spcPts val="0"/>
              </a:spcAft>
              <a:buClr>
                <a:srgbClr val="1C4587"/>
              </a:buClr>
              <a:buSzPts val="1800"/>
              <a:buFont typeface="Georgia"/>
              <a:buChar char="●"/>
            </a:pPr>
            <a:r>
              <a:rPr lang="en">
                <a:solidFill>
                  <a:srgbClr val="1C4587"/>
                </a:solidFill>
                <a:highlight>
                  <a:srgbClr val="FFFFFF"/>
                </a:highlight>
                <a:latin typeface="Georgia"/>
                <a:ea typeface="Georgia"/>
                <a:cs typeface="Georgia"/>
                <a:sym typeface="Georgia"/>
              </a:rPr>
              <a:t>People and families to move to their community.</a:t>
            </a:r>
            <a:endParaRPr>
              <a:solidFill>
                <a:srgbClr val="1C4587"/>
              </a:solidFill>
              <a:highlight>
                <a:srgbClr val="FFFFFF"/>
              </a:highlight>
              <a:latin typeface="Georgia"/>
              <a:ea typeface="Georgia"/>
              <a:cs typeface="Georgia"/>
              <a:sym typeface="Georgia"/>
            </a:endParaRPr>
          </a:p>
          <a:p>
            <a:pPr indent="-342900" lvl="0" marL="457200" rtl="0" algn="just">
              <a:lnSpc>
                <a:spcPct val="115000"/>
              </a:lnSpc>
              <a:spcBef>
                <a:spcPts val="0"/>
              </a:spcBef>
              <a:spcAft>
                <a:spcPts val="0"/>
              </a:spcAft>
              <a:buClr>
                <a:srgbClr val="1C4587"/>
              </a:buClr>
              <a:buSzPts val="1800"/>
              <a:buFont typeface="Georgia"/>
              <a:buChar char="●"/>
            </a:pPr>
            <a:r>
              <a:rPr lang="en">
                <a:solidFill>
                  <a:srgbClr val="1C4587"/>
                </a:solidFill>
                <a:highlight>
                  <a:srgbClr val="FFFFFF"/>
                </a:highlight>
                <a:latin typeface="Georgia"/>
                <a:ea typeface="Georgia"/>
                <a:cs typeface="Georgia"/>
                <a:sym typeface="Georgia"/>
              </a:rPr>
              <a:t>An improvement in the quality of life for themselves and their community.</a:t>
            </a:r>
            <a:endParaRPr>
              <a:solidFill>
                <a:srgbClr val="1C4587"/>
              </a:solidFill>
              <a:highlight>
                <a:srgbClr val="FFFFFF"/>
              </a:highlight>
              <a:latin typeface="Georgia"/>
              <a:ea typeface="Georgia"/>
              <a:cs typeface="Georgia"/>
              <a:sym typeface="Georgia"/>
            </a:endParaRPr>
          </a:p>
          <a:p>
            <a:pPr indent="-342900" lvl="0" marL="457200" rtl="0" algn="just">
              <a:lnSpc>
                <a:spcPct val="115000"/>
              </a:lnSpc>
              <a:spcBef>
                <a:spcPts val="0"/>
              </a:spcBef>
              <a:spcAft>
                <a:spcPts val="0"/>
              </a:spcAft>
              <a:buClr>
                <a:srgbClr val="1C4587"/>
              </a:buClr>
              <a:buSzPts val="1800"/>
              <a:buFont typeface="Georgia"/>
              <a:buChar char="●"/>
            </a:pPr>
            <a:r>
              <a:rPr lang="en">
                <a:solidFill>
                  <a:srgbClr val="1C4587"/>
                </a:solidFill>
                <a:highlight>
                  <a:srgbClr val="FFFFFF"/>
                </a:highlight>
                <a:latin typeface="Georgia"/>
                <a:ea typeface="Georgia"/>
                <a:cs typeface="Georgia"/>
                <a:sym typeface="Georgia"/>
              </a:rPr>
              <a:t>Plenty of lives saved.</a:t>
            </a:r>
            <a:endParaRPr>
              <a:solidFill>
                <a:srgbClr val="1C4587"/>
              </a:solidFill>
              <a:highlight>
                <a:srgbClr val="FFFFFF"/>
              </a:highlight>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Char char="●"/>
            </a:pPr>
            <a:r>
              <a:rPr lang="en">
                <a:solidFill>
                  <a:srgbClr val="1C4587"/>
                </a:solidFill>
                <a:highlight>
                  <a:schemeClr val="lt1"/>
                </a:highlight>
                <a:latin typeface="Georgia"/>
                <a:ea typeface="Georgia"/>
                <a:cs typeface="Georgia"/>
                <a:sym typeface="Georgia"/>
              </a:rPr>
              <a:t>Individuals and families enjoy a sustained quality of life, ongoing participation in work, leisure and educational activities, and preservation of income and assets.</a:t>
            </a:r>
            <a:endParaRPr sz="1200">
              <a:solidFill>
                <a:srgbClr val="1C4587"/>
              </a:solidFill>
              <a:highlight>
                <a:srgbClr val="FFFFFF"/>
              </a:highlight>
              <a:latin typeface="Georgia"/>
              <a:ea typeface="Georgia"/>
              <a:cs typeface="Georgia"/>
              <a:sym typeface="Georgi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6"/>
          <p:cNvSpPr txBox="1"/>
          <p:nvPr>
            <p:ph type="title"/>
          </p:nvPr>
        </p:nvSpPr>
        <p:spPr>
          <a:xfrm>
            <a:off x="311700" y="10349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20">
                <a:latin typeface="Comfortaa"/>
                <a:ea typeface="Comfortaa"/>
                <a:cs typeface="Comfortaa"/>
                <a:sym typeface="Comfortaa"/>
              </a:rPr>
              <a:t>Economical Impact</a:t>
            </a:r>
            <a:endParaRPr b="1" sz="2720">
              <a:latin typeface="Comfortaa"/>
              <a:ea typeface="Comfortaa"/>
              <a:cs typeface="Comfortaa"/>
              <a:sym typeface="Comfortaa"/>
            </a:endParaRPr>
          </a:p>
        </p:txBody>
      </p:sp>
      <p:sp>
        <p:nvSpPr>
          <p:cNvPr id="206" name="Google Shape;206;p36"/>
          <p:cNvSpPr txBox="1"/>
          <p:nvPr>
            <p:ph idx="1" type="body"/>
          </p:nvPr>
        </p:nvSpPr>
        <p:spPr>
          <a:xfrm>
            <a:off x="2652775" y="2171500"/>
            <a:ext cx="4343100" cy="14193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Government will invest more.</a:t>
            </a:r>
            <a:endParaRPr>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Create an opportunity for business.</a:t>
            </a:r>
            <a:endParaRPr>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Tourism will be promoted.</a:t>
            </a:r>
            <a:endParaRPr>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GDP will increase.</a:t>
            </a:r>
            <a:endParaRPr>
              <a:solidFill>
                <a:srgbClr val="1C4587"/>
              </a:solidFill>
              <a:latin typeface="Georgia"/>
              <a:ea typeface="Georgia"/>
              <a:cs typeface="Georgia"/>
              <a:sym typeface="Georgi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7"/>
          <p:cNvSpPr txBox="1"/>
          <p:nvPr>
            <p:ph type="title"/>
          </p:nvPr>
        </p:nvSpPr>
        <p:spPr>
          <a:xfrm>
            <a:off x="311700" y="5756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20">
                <a:latin typeface="Comfortaa"/>
                <a:ea typeface="Comfortaa"/>
                <a:cs typeface="Comfortaa"/>
                <a:sym typeface="Comfortaa"/>
              </a:rPr>
              <a:t>Conclusion</a:t>
            </a:r>
            <a:endParaRPr b="1" sz="2720">
              <a:latin typeface="Comfortaa"/>
              <a:ea typeface="Comfortaa"/>
              <a:cs typeface="Comfortaa"/>
              <a:sym typeface="Comfortaa"/>
            </a:endParaRPr>
          </a:p>
        </p:txBody>
      </p:sp>
      <p:sp>
        <p:nvSpPr>
          <p:cNvPr id="212" name="Google Shape;212;p37"/>
          <p:cNvSpPr txBox="1"/>
          <p:nvPr>
            <p:ph idx="1" type="body"/>
          </p:nvPr>
        </p:nvSpPr>
        <p:spPr>
          <a:xfrm>
            <a:off x="311700" y="1634675"/>
            <a:ext cx="8520600" cy="2346600"/>
          </a:xfrm>
          <a:prstGeom prst="rect">
            <a:avLst/>
          </a:prstGeom>
        </p:spPr>
        <p:txBody>
          <a:bodyPr anchorCtr="0" anchor="t" bIns="91425" lIns="91425" spcFirstLastPara="1" rIns="91425" wrap="square" tIns="91425">
            <a:noAutofit/>
          </a:bodyPr>
          <a:lstStyle/>
          <a:p>
            <a:pPr indent="0" lvl="0" marL="0" rtl="0" algn="just">
              <a:lnSpc>
                <a:spcPct val="190000"/>
              </a:lnSpc>
              <a:spcBef>
                <a:spcPts val="0"/>
              </a:spcBef>
              <a:spcAft>
                <a:spcPts val="0"/>
              </a:spcAft>
              <a:buClr>
                <a:schemeClr val="dk1"/>
              </a:buClr>
              <a:buSzPts val="275"/>
              <a:buFont typeface="Arial"/>
              <a:buNone/>
            </a:pPr>
            <a:r>
              <a:rPr lang="en" sz="1812">
                <a:solidFill>
                  <a:srgbClr val="1C4587"/>
                </a:solidFill>
                <a:highlight>
                  <a:srgbClr val="FFFFFF"/>
                </a:highlight>
                <a:latin typeface="Georgia"/>
                <a:ea typeface="Georgia"/>
                <a:cs typeface="Georgia"/>
                <a:sym typeface="Georgia"/>
              </a:rPr>
              <a:t>This project helps a person get a better understanding of the neighborhoods with respect to the most common venues in that neighborhood. It is always helpful to make use of technology to stay one step ahead, i.e., finding out more about places before moving into a neighborhood.</a:t>
            </a:r>
            <a:endParaRPr sz="1812">
              <a:solidFill>
                <a:srgbClr val="1C4587"/>
              </a:solidFill>
              <a:highlight>
                <a:srgbClr val="FFFFFF"/>
              </a:highlight>
              <a:latin typeface="Georgia"/>
              <a:ea typeface="Georgia"/>
              <a:cs typeface="Georgia"/>
              <a:sym typeface="Georgia"/>
            </a:endParaRPr>
          </a:p>
          <a:p>
            <a:pPr indent="0" lvl="0" marL="0" rtl="0" algn="l">
              <a:lnSpc>
                <a:spcPct val="105000"/>
              </a:lnSpc>
              <a:spcBef>
                <a:spcPts val="0"/>
              </a:spcBef>
              <a:spcAft>
                <a:spcPts val="1200"/>
              </a:spcAft>
              <a:buSzPts val="275"/>
              <a:buNone/>
            </a:pPr>
            <a:r>
              <a:t/>
            </a:r>
            <a:endParaRPr sz="45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20">
                <a:latin typeface="Comfortaa"/>
                <a:ea typeface="Comfortaa"/>
                <a:cs typeface="Comfortaa"/>
                <a:sym typeface="Comfortaa"/>
              </a:rPr>
              <a:t>References</a:t>
            </a:r>
            <a:endParaRPr b="1" sz="2720">
              <a:latin typeface="Comfortaa"/>
              <a:ea typeface="Comfortaa"/>
              <a:cs typeface="Comfortaa"/>
              <a:sym typeface="Comfortaa"/>
            </a:endParaRPr>
          </a:p>
        </p:txBody>
      </p:sp>
      <p:sp>
        <p:nvSpPr>
          <p:cNvPr id="218" name="Google Shape;218;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https://www.un.org/sites/un2.un.org/files/wmr_2020.pdf</a:t>
            </a:r>
            <a:endParaRPr>
              <a:solidFill>
                <a:srgbClr val="1C4587"/>
              </a:solidFill>
              <a:latin typeface="Georgia"/>
              <a:ea typeface="Georgia"/>
              <a:cs typeface="Georgia"/>
              <a:sym typeface="Georgia"/>
            </a:endParaRPr>
          </a:p>
          <a:p>
            <a:pPr indent="-342900" lvl="0" marL="457200" rtl="0" algn="l">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https://www.kaggle.com/jboysen/london-crime</a:t>
            </a:r>
            <a:endParaRPr>
              <a:solidFill>
                <a:srgbClr val="1C4587"/>
              </a:solidFill>
              <a:latin typeface="Georgia"/>
              <a:ea typeface="Georgia"/>
              <a:cs typeface="Georgia"/>
              <a:sym typeface="Georgia"/>
            </a:endParaRPr>
          </a:p>
          <a:p>
            <a:pPr indent="-342900" lvl="0" marL="457200" rtl="0" algn="l">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https://en.wikipedia.org/wiki/List_of_London_boroughs</a:t>
            </a:r>
            <a:endParaRPr>
              <a:solidFill>
                <a:srgbClr val="1C4587"/>
              </a:solidFill>
              <a:latin typeface="Georgia"/>
              <a:ea typeface="Georgia"/>
              <a:cs typeface="Georgia"/>
              <a:sym typeface="Georgia"/>
            </a:endParaRPr>
          </a:p>
          <a:p>
            <a:pPr indent="-342900" lvl="0" marL="457200" rtl="0" algn="l">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https://en.wikipedia.org/wiki/List_of_districts_in_the_Royal_Borough_of_Kingston_upon_Thames</a:t>
            </a:r>
            <a:endParaRPr>
              <a:solidFill>
                <a:srgbClr val="1C4587"/>
              </a:solidFill>
              <a:latin typeface="Georgia"/>
              <a:ea typeface="Georgia"/>
              <a:cs typeface="Georgia"/>
              <a:sym typeface="Georgia"/>
            </a:endParaRPr>
          </a:p>
          <a:p>
            <a:pPr indent="-342900" lvl="0" marL="457200" rtl="0" algn="l">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https://www.met.police.uk/</a:t>
            </a:r>
            <a:endParaRPr>
              <a:solidFill>
                <a:srgbClr val="1C4587"/>
              </a:solidFill>
              <a:latin typeface="Georgia"/>
              <a:ea typeface="Georgia"/>
              <a:cs typeface="Georgia"/>
              <a:sym typeface="Georgia"/>
            </a:endParaRPr>
          </a:p>
          <a:p>
            <a:pPr indent="-342900" lvl="0" marL="457200" rtl="0" algn="l">
              <a:spcBef>
                <a:spcPts val="0"/>
              </a:spcBef>
              <a:spcAft>
                <a:spcPts val="0"/>
              </a:spcAft>
              <a:buClr>
                <a:srgbClr val="1C4587"/>
              </a:buClr>
              <a:buSzPts val="1800"/>
              <a:buFont typeface="Georgia"/>
              <a:buAutoNum type="arabicPeriod"/>
            </a:pPr>
            <a:r>
              <a:rPr lang="en">
                <a:solidFill>
                  <a:srgbClr val="1C4587"/>
                </a:solidFill>
                <a:latin typeface="Georgia"/>
                <a:ea typeface="Georgia"/>
                <a:cs typeface="Georgia"/>
                <a:sym typeface="Georgia"/>
              </a:rPr>
              <a:t>https://www.adt.co.uk/</a:t>
            </a:r>
            <a:endParaRPr>
              <a:solidFill>
                <a:srgbClr val="1C4587"/>
              </a:solidFill>
              <a:latin typeface="Georgia"/>
              <a:ea typeface="Georgia"/>
              <a:cs typeface="Georgia"/>
              <a:sym typeface="Georgia"/>
            </a:endParaRPr>
          </a:p>
          <a:p>
            <a:pPr indent="0" lvl="0" marL="0" rtl="0" algn="l">
              <a:spcBef>
                <a:spcPts val="1200"/>
              </a:spcBef>
              <a:spcAft>
                <a:spcPts val="1200"/>
              </a:spcAft>
              <a:buNone/>
            </a:pPr>
            <a:r>
              <a:t/>
            </a:r>
            <a:endParaRPr>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nvSpPr>
        <p:spPr>
          <a:xfrm>
            <a:off x="1146450" y="1533150"/>
            <a:ext cx="6851100" cy="1800900"/>
          </a:xfrm>
          <a:prstGeom prst="rect">
            <a:avLst/>
          </a:prstGeom>
          <a:noFill/>
          <a:ln>
            <a:noFill/>
          </a:ln>
        </p:spPr>
        <p:txBody>
          <a:bodyPr anchorCtr="0" anchor="t" bIns="91425" lIns="91425" spcFirstLastPara="1" rIns="91425" wrap="square" tIns="91425">
            <a:spAutoFit/>
          </a:bodyPr>
          <a:lstStyle/>
          <a:p>
            <a:pPr indent="0" lvl="0" marL="0" rtl="0" algn="just">
              <a:lnSpc>
                <a:spcPct val="200000"/>
              </a:lnSpc>
              <a:spcBef>
                <a:spcPts val="0"/>
              </a:spcBef>
              <a:spcAft>
                <a:spcPts val="0"/>
              </a:spcAft>
              <a:buNone/>
            </a:pPr>
            <a:r>
              <a:rPr lang="en" sz="1500">
                <a:solidFill>
                  <a:srgbClr val="1C4587"/>
                </a:solidFill>
                <a:latin typeface="Georgia"/>
                <a:ea typeface="Georgia"/>
                <a:cs typeface="Georgia"/>
                <a:sym typeface="Georgia"/>
              </a:rPr>
              <a:t>To minimize the chances of this happening, we should always do a proper research when planning our next move in life. You have to consider some factors when picking a new place to live, so you don’t end up wasting your valuable time and money making a move you’ll end up regretting.</a:t>
            </a:r>
            <a:endParaRPr sz="1500">
              <a:solidFill>
                <a:srgbClr val="1C4587"/>
              </a:solidFill>
              <a:latin typeface="Georgia"/>
              <a:ea typeface="Georgia"/>
              <a:cs typeface="Georgia"/>
              <a:sym typeface="Georgia"/>
            </a:endParaRPr>
          </a:p>
        </p:txBody>
      </p:sp>
      <p:sp>
        <p:nvSpPr>
          <p:cNvPr id="70" name="Google Shape;70;p15"/>
          <p:cNvSpPr txBox="1"/>
          <p:nvPr>
            <p:ph type="ctrTitle"/>
          </p:nvPr>
        </p:nvSpPr>
        <p:spPr>
          <a:xfrm>
            <a:off x="415525" y="412675"/>
            <a:ext cx="8430300" cy="58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b="1" lang="en" sz="2700">
                <a:latin typeface="Comfortaa"/>
                <a:ea typeface="Comfortaa"/>
                <a:cs typeface="Comfortaa"/>
                <a:sym typeface="Comfortaa"/>
              </a:rPr>
              <a:t>Background contd.</a:t>
            </a:r>
            <a:endParaRPr b="1" sz="2700">
              <a:latin typeface="Comfortaa"/>
              <a:ea typeface="Comfortaa"/>
              <a:cs typeface="Comfortaa"/>
              <a:sym typeface="Comforta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434100" y="678000"/>
            <a:ext cx="8275800" cy="68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20">
                <a:latin typeface="Comfortaa"/>
                <a:ea typeface="Comfortaa"/>
                <a:cs typeface="Comfortaa"/>
                <a:sym typeface="Comfortaa"/>
              </a:rPr>
              <a:t>Reasons to choose this project</a:t>
            </a:r>
            <a:endParaRPr b="1" sz="2720">
              <a:latin typeface="Comfortaa"/>
              <a:ea typeface="Comfortaa"/>
              <a:cs typeface="Comfortaa"/>
              <a:sym typeface="Comfortaa"/>
            </a:endParaRPr>
          </a:p>
        </p:txBody>
      </p:sp>
      <p:sp>
        <p:nvSpPr>
          <p:cNvPr id="76" name="Google Shape;76;p16"/>
          <p:cNvSpPr txBox="1"/>
          <p:nvPr/>
        </p:nvSpPr>
        <p:spPr>
          <a:xfrm>
            <a:off x="1678800" y="1851000"/>
            <a:ext cx="5786400" cy="2616600"/>
          </a:xfrm>
          <a:prstGeom prst="rect">
            <a:avLst/>
          </a:prstGeom>
          <a:noFill/>
          <a:ln>
            <a:noFill/>
          </a:ln>
        </p:spPr>
        <p:txBody>
          <a:bodyPr anchorCtr="0" anchor="t" bIns="91425" lIns="91425" spcFirstLastPara="1" rIns="91425" wrap="square" tIns="91425">
            <a:spAutoFit/>
          </a:bodyPr>
          <a:lstStyle/>
          <a:p>
            <a:pPr indent="-342900" lvl="0" marL="457200" rtl="0" algn="just">
              <a:spcBef>
                <a:spcPts val="0"/>
              </a:spcBef>
              <a:spcAft>
                <a:spcPts val="0"/>
              </a:spcAft>
              <a:buClr>
                <a:srgbClr val="1C4587"/>
              </a:buClr>
              <a:buSzPts val="1800"/>
              <a:buFont typeface="Georgia"/>
              <a:buChar char="●"/>
            </a:pPr>
            <a:r>
              <a:rPr lang="en" sz="1800">
                <a:solidFill>
                  <a:srgbClr val="1C4587"/>
                </a:solidFill>
                <a:latin typeface="Georgia"/>
                <a:ea typeface="Georgia"/>
                <a:cs typeface="Georgia"/>
                <a:sym typeface="Georgia"/>
              </a:rPr>
              <a:t>Increase in violence in different areas of the country.</a:t>
            </a:r>
            <a:endParaRPr sz="1800">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Char char="●"/>
            </a:pPr>
            <a:r>
              <a:rPr lang="en" sz="1800">
                <a:solidFill>
                  <a:srgbClr val="1C4587"/>
                </a:solidFill>
                <a:latin typeface="Georgia"/>
                <a:ea typeface="Georgia"/>
                <a:cs typeface="Georgia"/>
                <a:sym typeface="Georgia"/>
              </a:rPr>
              <a:t>Shifting of large number of people from one country to another.</a:t>
            </a:r>
            <a:endParaRPr sz="1800">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Char char="●"/>
            </a:pPr>
            <a:r>
              <a:rPr lang="en" sz="1800">
                <a:solidFill>
                  <a:srgbClr val="1C4587"/>
                </a:solidFill>
                <a:latin typeface="Georgia"/>
                <a:ea typeface="Georgia"/>
                <a:cs typeface="Georgia"/>
                <a:sym typeface="Georgia"/>
              </a:rPr>
              <a:t>To find a peaceful place to live.</a:t>
            </a:r>
            <a:endParaRPr sz="1800">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Char char="●"/>
            </a:pPr>
            <a:r>
              <a:rPr lang="en" sz="1800">
                <a:solidFill>
                  <a:srgbClr val="1C4587"/>
                </a:solidFill>
                <a:latin typeface="Georgia"/>
                <a:ea typeface="Georgia"/>
                <a:cs typeface="Georgia"/>
                <a:sym typeface="Georgia"/>
              </a:rPr>
              <a:t>To find the safest area.</a:t>
            </a:r>
            <a:endParaRPr sz="1800">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Char char="●"/>
            </a:pPr>
            <a:r>
              <a:rPr lang="en" sz="1800">
                <a:solidFill>
                  <a:srgbClr val="1C4587"/>
                </a:solidFill>
                <a:latin typeface="Georgia"/>
                <a:ea typeface="Georgia"/>
                <a:cs typeface="Georgia"/>
                <a:sym typeface="Georgia"/>
              </a:rPr>
              <a:t>To find a place where we could get everything of our need.</a:t>
            </a:r>
            <a:endParaRPr sz="1800">
              <a:solidFill>
                <a:srgbClr val="1C4587"/>
              </a:solidFill>
              <a:latin typeface="Georgia"/>
              <a:ea typeface="Georgia"/>
              <a:cs typeface="Georgia"/>
              <a:sym typeface="Georgia"/>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7"/>
          <p:cNvPicPr preferRelativeResize="0"/>
          <p:nvPr/>
        </p:nvPicPr>
        <p:blipFill>
          <a:blip r:embed="rId3">
            <a:alphaModFix/>
          </a:blip>
          <a:stretch>
            <a:fillRect/>
          </a:stretch>
        </p:blipFill>
        <p:spPr>
          <a:xfrm>
            <a:off x="430825" y="109150"/>
            <a:ext cx="8282352" cy="4511975"/>
          </a:xfrm>
          <a:prstGeom prst="rect">
            <a:avLst/>
          </a:prstGeom>
          <a:noFill/>
          <a:ln>
            <a:noFill/>
          </a:ln>
        </p:spPr>
      </p:pic>
      <p:sp>
        <p:nvSpPr>
          <p:cNvPr id="82" name="Google Shape;82;p17"/>
          <p:cNvSpPr txBox="1"/>
          <p:nvPr/>
        </p:nvSpPr>
        <p:spPr>
          <a:xfrm>
            <a:off x="3526500" y="4621125"/>
            <a:ext cx="2091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Georgia"/>
                <a:ea typeface="Georgia"/>
                <a:cs typeface="Georgia"/>
                <a:sym typeface="Georgia"/>
              </a:rPr>
              <a:t>Fig. 1[1]</a:t>
            </a:r>
            <a:endParaRPr sz="1500">
              <a:latin typeface="Georgia"/>
              <a:ea typeface="Georgia"/>
              <a:cs typeface="Georgia"/>
              <a:sym typeface="Georg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18"/>
          <p:cNvPicPr preferRelativeResize="0"/>
          <p:nvPr/>
        </p:nvPicPr>
        <p:blipFill>
          <a:blip r:embed="rId3">
            <a:alphaModFix/>
          </a:blip>
          <a:stretch>
            <a:fillRect/>
          </a:stretch>
        </p:blipFill>
        <p:spPr>
          <a:xfrm>
            <a:off x="331900" y="101800"/>
            <a:ext cx="8480198" cy="4489174"/>
          </a:xfrm>
          <a:prstGeom prst="rect">
            <a:avLst/>
          </a:prstGeom>
          <a:noFill/>
          <a:ln>
            <a:noFill/>
          </a:ln>
        </p:spPr>
      </p:pic>
      <p:sp>
        <p:nvSpPr>
          <p:cNvPr id="88" name="Google Shape;88;p18"/>
          <p:cNvSpPr txBox="1"/>
          <p:nvPr/>
        </p:nvSpPr>
        <p:spPr>
          <a:xfrm>
            <a:off x="3072000" y="4590975"/>
            <a:ext cx="3000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latin typeface="Georgia"/>
                <a:ea typeface="Georgia"/>
                <a:cs typeface="Georgia"/>
                <a:sym typeface="Georgia"/>
              </a:rPr>
              <a:t>F</a:t>
            </a:r>
            <a:r>
              <a:rPr lang="en" sz="1500">
                <a:solidFill>
                  <a:schemeClr val="dk1"/>
                </a:solidFill>
                <a:latin typeface="Georgia"/>
                <a:ea typeface="Georgia"/>
                <a:cs typeface="Georgia"/>
                <a:sym typeface="Georgia"/>
              </a:rPr>
              <a:t>ig. 2[1]</a:t>
            </a:r>
            <a:endParaRPr sz="1500">
              <a:solidFill>
                <a:schemeClr val="dk1"/>
              </a:solidFill>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9"/>
          <p:cNvPicPr preferRelativeResize="0"/>
          <p:nvPr/>
        </p:nvPicPr>
        <p:blipFill>
          <a:blip r:embed="rId3">
            <a:alphaModFix/>
          </a:blip>
          <a:stretch>
            <a:fillRect/>
          </a:stretch>
        </p:blipFill>
        <p:spPr>
          <a:xfrm>
            <a:off x="305525" y="42125"/>
            <a:ext cx="8532926" cy="4558899"/>
          </a:xfrm>
          <a:prstGeom prst="rect">
            <a:avLst/>
          </a:prstGeom>
          <a:noFill/>
          <a:ln>
            <a:noFill/>
          </a:ln>
        </p:spPr>
      </p:pic>
      <p:sp>
        <p:nvSpPr>
          <p:cNvPr id="94" name="Google Shape;94;p19"/>
          <p:cNvSpPr txBox="1"/>
          <p:nvPr/>
        </p:nvSpPr>
        <p:spPr>
          <a:xfrm>
            <a:off x="3134325" y="4601025"/>
            <a:ext cx="3000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latin typeface="Georgia"/>
                <a:ea typeface="Georgia"/>
                <a:cs typeface="Georgia"/>
                <a:sym typeface="Georgia"/>
              </a:rPr>
              <a:t>F</a:t>
            </a:r>
            <a:r>
              <a:rPr lang="en" sz="1500">
                <a:solidFill>
                  <a:schemeClr val="dk1"/>
                </a:solidFill>
                <a:latin typeface="Georgia"/>
                <a:ea typeface="Georgia"/>
                <a:cs typeface="Georgia"/>
                <a:sym typeface="Georgia"/>
              </a:rPr>
              <a:t>ig. 3[1]</a:t>
            </a:r>
            <a:endParaRPr sz="1500">
              <a:solidFill>
                <a:schemeClr val="dk1"/>
              </a:solidFill>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20"/>
          <p:cNvPicPr preferRelativeResize="0"/>
          <p:nvPr/>
        </p:nvPicPr>
        <p:blipFill rotWithShape="1">
          <a:blip r:embed="rId3">
            <a:alphaModFix/>
          </a:blip>
          <a:srcRect b="4251" l="0" r="0" t="0"/>
          <a:stretch/>
        </p:blipFill>
        <p:spPr>
          <a:xfrm>
            <a:off x="305525" y="65975"/>
            <a:ext cx="8532950" cy="4565176"/>
          </a:xfrm>
          <a:prstGeom prst="rect">
            <a:avLst/>
          </a:prstGeom>
          <a:noFill/>
          <a:ln>
            <a:noFill/>
          </a:ln>
        </p:spPr>
      </p:pic>
      <p:sp>
        <p:nvSpPr>
          <p:cNvPr id="100" name="Google Shape;100;p20"/>
          <p:cNvSpPr txBox="1"/>
          <p:nvPr/>
        </p:nvSpPr>
        <p:spPr>
          <a:xfrm>
            <a:off x="3134325" y="4631150"/>
            <a:ext cx="3000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latin typeface="Georgia"/>
                <a:ea typeface="Georgia"/>
                <a:cs typeface="Georgia"/>
                <a:sym typeface="Georgia"/>
              </a:rPr>
              <a:t>F</a:t>
            </a:r>
            <a:r>
              <a:rPr lang="en" sz="1500">
                <a:solidFill>
                  <a:schemeClr val="dk1"/>
                </a:solidFill>
                <a:latin typeface="Georgia"/>
                <a:ea typeface="Georgia"/>
                <a:cs typeface="Georgia"/>
                <a:sym typeface="Georgia"/>
              </a:rPr>
              <a:t>ig. 4[1]</a:t>
            </a:r>
            <a:endParaRPr sz="1500">
              <a:solidFill>
                <a:schemeClr val="dk1"/>
              </a:solidFill>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1759800" y="168250"/>
            <a:ext cx="5624400" cy="58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720">
                <a:latin typeface="Comfortaa"/>
                <a:ea typeface="Comfortaa"/>
                <a:cs typeface="Comfortaa"/>
                <a:sym typeface="Comfortaa"/>
              </a:rPr>
              <a:t>Reasons to choose London</a:t>
            </a:r>
            <a:endParaRPr b="1" sz="2720">
              <a:latin typeface="Comfortaa"/>
              <a:ea typeface="Comfortaa"/>
              <a:cs typeface="Comfortaa"/>
              <a:sym typeface="Comfortaa"/>
            </a:endParaRPr>
          </a:p>
        </p:txBody>
      </p:sp>
      <p:sp>
        <p:nvSpPr>
          <p:cNvPr id="106" name="Google Shape;106;p21"/>
          <p:cNvSpPr txBox="1"/>
          <p:nvPr/>
        </p:nvSpPr>
        <p:spPr>
          <a:xfrm>
            <a:off x="237725" y="1009500"/>
            <a:ext cx="3619800" cy="1569900"/>
          </a:xfrm>
          <a:prstGeom prst="rect">
            <a:avLst/>
          </a:prstGeom>
          <a:noFill/>
          <a:ln>
            <a:noFill/>
          </a:ln>
        </p:spPr>
        <p:txBody>
          <a:bodyPr anchorCtr="0" anchor="t" bIns="91425" lIns="91425" spcFirstLastPara="1" rIns="91425" wrap="square" tIns="91425">
            <a:spAutoFit/>
          </a:bodyPr>
          <a:lstStyle/>
          <a:p>
            <a:pPr indent="-342900" lvl="0" marL="457200" rtl="0" algn="just">
              <a:spcBef>
                <a:spcPts val="0"/>
              </a:spcBef>
              <a:spcAft>
                <a:spcPts val="0"/>
              </a:spcAft>
              <a:buClr>
                <a:srgbClr val="1C4587"/>
              </a:buClr>
              <a:buSzPts val="1800"/>
              <a:buFont typeface="Georgia"/>
              <a:buChar char="●"/>
            </a:pPr>
            <a:r>
              <a:rPr lang="en" sz="1800">
                <a:solidFill>
                  <a:srgbClr val="1C4587"/>
                </a:solidFill>
                <a:latin typeface="Georgia"/>
                <a:ea typeface="Georgia"/>
                <a:cs typeface="Georgia"/>
                <a:sym typeface="Georgia"/>
              </a:rPr>
              <a:t>The data is </a:t>
            </a:r>
            <a:r>
              <a:rPr lang="en" sz="1800">
                <a:solidFill>
                  <a:srgbClr val="1C4587"/>
                </a:solidFill>
                <a:latin typeface="Georgia"/>
                <a:ea typeface="Georgia"/>
                <a:cs typeface="Georgia"/>
                <a:sym typeface="Georgia"/>
              </a:rPr>
              <a:t>easily</a:t>
            </a:r>
            <a:r>
              <a:rPr lang="en" sz="1800">
                <a:solidFill>
                  <a:srgbClr val="1C4587"/>
                </a:solidFill>
                <a:latin typeface="Georgia"/>
                <a:ea typeface="Georgia"/>
                <a:cs typeface="Georgia"/>
                <a:sym typeface="Georgia"/>
              </a:rPr>
              <a:t> available on Kaggle, Wikipedia.</a:t>
            </a:r>
            <a:endParaRPr sz="1800">
              <a:solidFill>
                <a:srgbClr val="1C4587"/>
              </a:solidFill>
              <a:latin typeface="Georgia"/>
              <a:ea typeface="Georgia"/>
              <a:cs typeface="Georgia"/>
              <a:sym typeface="Georgia"/>
            </a:endParaRPr>
          </a:p>
          <a:p>
            <a:pPr indent="-342900" lvl="0" marL="457200" rtl="0" algn="just">
              <a:spcBef>
                <a:spcPts val="0"/>
              </a:spcBef>
              <a:spcAft>
                <a:spcPts val="0"/>
              </a:spcAft>
              <a:buClr>
                <a:srgbClr val="1C4587"/>
              </a:buClr>
              <a:buSzPts val="1800"/>
              <a:buFont typeface="Georgia"/>
              <a:buChar char="●"/>
            </a:pPr>
            <a:r>
              <a:rPr lang="en" sz="1800">
                <a:solidFill>
                  <a:srgbClr val="1C4587"/>
                </a:solidFill>
                <a:latin typeface="Georgia"/>
                <a:ea typeface="Georgia"/>
                <a:cs typeface="Georgia"/>
                <a:sym typeface="Georgia"/>
              </a:rPr>
              <a:t>The size of data is enough for computation by our computer’s processor. </a:t>
            </a:r>
            <a:endParaRPr sz="1800">
              <a:solidFill>
                <a:srgbClr val="1C4587"/>
              </a:solidFill>
              <a:latin typeface="Georgia"/>
              <a:ea typeface="Georgia"/>
              <a:cs typeface="Georgia"/>
              <a:sym typeface="Georgia"/>
            </a:endParaRPr>
          </a:p>
        </p:txBody>
      </p:sp>
      <p:pic>
        <p:nvPicPr>
          <p:cNvPr id="107" name="Google Shape;107;p21"/>
          <p:cNvPicPr preferRelativeResize="0"/>
          <p:nvPr/>
        </p:nvPicPr>
        <p:blipFill>
          <a:blip r:embed="rId3">
            <a:alphaModFix/>
          </a:blip>
          <a:stretch>
            <a:fillRect/>
          </a:stretch>
        </p:blipFill>
        <p:spPr>
          <a:xfrm>
            <a:off x="3931800" y="902575"/>
            <a:ext cx="4904050" cy="3598001"/>
          </a:xfrm>
          <a:prstGeom prst="rect">
            <a:avLst/>
          </a:prstGeom>
          <a:noFill/>
          <a:ln>
            <a:noFill/>
          </a:ln>
        </p:spPr>
      </p:pic>
      <p:sp>
        <p:nvSpPr>
          <p:cNvPr id="108" name="Google Shape;108;p21"/>
          <p:cNvSpPr txBox="1"/>
          <p:nvPr/>
        </p:nvSpPr>
        <p:spPr>
          <a:xfrm>
            <a:off x="4084025" y="4587125"/>
            <a:ext cx="45996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Georgia"/>
                <a:ea typeface="Georgia"/>
                <a:cs typeface="Georgia"/>
                <a:sym typeface="Georgia"/>
              </a:rPr>
              <a:t>Fig. [2]</a:t>
            </a:r>
            <a:endParaRPr sz="1500">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